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charts/chart1.xml" ContentType="application/vnd.openxmlformats-officedocument.drawingml.char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68" r:id="rId2"/>
    <p:sldId id="257" r:id="rId3"/>
    <p:sldId id="260" r:id="rId4"/>
    <p:sldId id="261" r:id="rId5"/>
    <p:sldId id="269" r:id="rId6"/>
    <p:sldId id="270" r:id="rId7"/>
    <p:sldId id="271" r:id="rId8"/>
    <p:sldId id="273" r:id="rId9"/>
    <p:sldId id="274" r:id="rId10"/>
    <p:sldId id="275" r:id="rId11"/>
    <p:sldId id="272" r:id="rId12"/>
    <p:sldId id="262" r:id="rId13"/>
    <p:sldId id="266" r:id="rId14"/>
    <p:sldId id="267" r:id="rId15"/>
  </p:sldIdLst>
  <p:sldSz cx="9144000" cy="5143500" type="screen16x9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F41"/>
    <a:srgbClr val="459DD7"/>
    <a:srgbClr val="C1D82F"/>
    <a:srgbClr val="C0D631"/>
    <a:srgbClr val="00000C"/>
    <a:srgbClr val="CB3B95"/>
    <a:srgbClr val="922C6F"/>
    <a:srgbClr val="AECC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3" autoAdjust="0"/>
    <p:restoredTop sz="94629" autoAdjust="0"/>
  </p:normalViewPr>
  <p:slideViewPr>
    <p:cSldViewPr snapToGrid="0" snapToObjects="1">
      <p:cViewPr>
        <p:scale>
          <a:sx n="80" d="100"/>
          <a:sy n="80" d="100"/>
        </p:scale>
        <p:origin x="-2514" y="-118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legend>
      <c:legendPos val="r"/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373D40-4B9F-0D4B-9773-095BE1F0FE28}" type="datetime1">
              <a:rPr lang="en-GB" smtClean="0"/>
              <a:t>25/09/2017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73B982-FDDA-6E4D-8428-15CAF0ADC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74436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177BF0-0932-1B48-BAA8-51FA6C12EA99}" type="datetime1">
              <a:rPr lang="en-GB" smtClean="0"/>
              <a:t>25/09/2017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51EF11-4D85-A44D-9DD8-71993116BF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43696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51EF11-4D85-A44D-9DD8-71993116BFC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0359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51EF11-4D85-A44D-9DD8-71993116BFC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2114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51EF11-4D85-A44D-9DD8-71993116BFC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2114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1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3677167" y="2705715"/>
            <a:ext cx="1823816" cy="0"/>
          </a:xfrm>
          <a:prstGeom prst="line">
            <a:avLst/>
          </a:prstGeom>
          <a:ln w="19050" cmpd="sng">
            <a:solidFill>
              <a:srgbClr val="FFFFFF"/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685800" y="1902390"/>
            <a:ext cx="7772400" cy="609140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58317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4164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2390"/>
            <a:ext cx="7772400" cy="609140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2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58317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3677167" y="2705715"/>
            <a:ext cx="1823816" cy="0"/>
          </a:xfrm>
          <a:prstGeom prst="line">
            <a:avLst/>
          </a:prstGeom>
          <a:ln w="19050" cmpd="sng">
            <a:solidFill>
              <a:schemeClr val="tx1"/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9601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2165"/>
            <a:ext cx="8229600" cy="857250"/>
          </a:xfrm>
          <a:prstGeom prst="rect">
            <a:avLst/>
          </a:prstGeom>
        </p:spPr>
        <p:txBody>
          <a:bodyPr wrap="none" lIns="0">
            <a:normAutofit/>
          </a:bodyPr>
          <a:lstStyle>
            <a:lvl1pPr>
              <a:defRPr sz="24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4"/>
          <p:cNvSpPr>
            <a:spLocks noGrp="1"/>
          </p:cNvSpPr>
          <p:nvPr>
            <p:ph sz="quarter" idx="10" hasCustomPrompt="1"/>
          </p:nvPr>
        </p:nvSpPr>
        <p:spPr>
          <a:xfrm>
            <a:off x="457200" y="1519463"/>
            <a:ext cx="8229600" cy="32131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 smtClean="0"/>
              <a:t>Body copy here</a:t>
            </a:r>
            <a:endParaRPr lang="en-US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" y="1109486"/>
            <a:ext cx="1823816" cy="0"/>
          </a:xfrm>
          <a:prstGeom prst="line">
            <a:avLst/>
          </a:prstGeom>
          <a:ln w="19050" cmpd="sng">
            <a:solidFill>
              <a:schemeClr val="tx1"/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Date Placeholder 5"/>
          <p:cNvSpPr>
            <a:spLocks noGrp="1"/>
          </p:cNvSpPr>
          <p:nvPr>
            <p:ph type="dt" sz="half" idx="2"/>
          </p:nvPr>
        </p:nvSpPr>
        <p:spPr>
          <a:xfrm>
            <a:off x="6518415" y="4732563"/>
            <a:ext cx="1105594" cy="19731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smtClean="0"/>
              <a:t>| </a:t>
            </a:r>
            <a:fld id="{9899D09F-E51E-074F-BCE5-B916D519B9D0}" type="datetime6">
              <a:rPr lang="en-GB" smtClean="0"/>
              <a:t>September 17</a:t>
            </a:fld>
            <a:endParaRPr lang="en-US" dirty="0"/>
          </a:p>
        </p:txBody>
      </p:sp>
      <p:sp>
        <p:nvSpPr>
          <p:cNvPr id="10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3408857" y="4732563"/>
            <a:ext cx="3073698" cy="19731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err="1" smtClean="0"/>
              <a:t>Ysgol</a:t>
            </a:r>
            <a:r>
              <a:rPr lang="en-US" dirty="0" smtClean="0"/>
              <a:t> </a:t>
            </a:r>
            <a:r>
              <a:rPr lang="en-US" dirty="0" err="1" smtClean="0"/>
              <a:t>Llywelyn</a:t>
            </a:r>
            <a:r>
              <a:rPr lang="en-US" dirty="0" smtClean="0"/>
              <a:t> Hands Up Survey results, © Sustrans 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9869" y="4340387"/>
            <a:ext cx="1189134" cy="561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662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2165"/>
            <a:ext cx="8229600" cy="857250"/>
          </a:xfrm>
          <a:prstGeom prst="rect">
            <a:avLst/>
          </a:prstGeom>
        </p:spPr>
        <p:txBody>
          <a:bodyPr wrap="none" lIns="0">
            <a:normAutofit/>
          </a:bodyPr>
          <a:lstStyle>
            <a:lvl1pPr>
              <a:defRPr sz="24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457200" y="1519463"/>
            <a:ext cx="8229600" cy="32131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457200" y="1109486"/>
            <a:ext cx="1823816" cy="0"/>
          </a:xfrm>
          <a:prstGeom prst="line">
            <a:avLst/>
          </a:prstGeom>
          <a:ln w="19050" cmpd="sng">
            <a:solidFill>
              <a:schemeClr val="tx1"/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5"/>
          <p:cNvSpPr>
            <a:spLocks noGrp="1"/>
          </p:cNvSpPr>
          <p:nvPr>
            <p:ph type="dt" sz="half" idx="2"/>
          </p:nvPr>
        </p:nvSpPr>
        <p:spPr>
          <a:xfrm>
            <a:off x="6518415" y="4732563"/>
            <a:ext cx="1105594" cy="19731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dirty="0" smtClean="0"/>
              <a:t> </a:t>
            </a:r>
            <a:fld id="{9899D09F-E51E-074F-BCE5-B916D519B9D0}" type="datetime6">
              <a:rPr lang="en-GB" smtClean="0"/>
              <a:t>September 17</a:t>
            </a:fld>
            <a:endParaRPr lang="en-US" dirty="0"/>
          </a:p>
        </p:txBody>
      </p:sp>
      <p:sp>
        <p:nvSpPr>
          <p:cNvPr id="8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3408857" y="4732563"/>
            <a:ext cx="3027802" cy="23032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err="1" smtClean="0"/>
              <a:t>Ysgol</a:t>
            </a:r>
            <a:r>
              <a:rPr lang="en-US" dirty="0" smtClean="0"/>
              <a:t> </a:t>
            </a:r>
            <a:r>
              <a:rPr lang="en-US" dirty="0" err="1" smtClean="0"/>
              <a:t>Llywelyn</a:t>
            </a:r>
            <a:r>
              <a:rPr lang="en-US" dirty="0" smtClean="0"/>
              <a:t> Hands Up Survey results, © Sustrans 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4009" y="4296299"/>
            <a:ext cx="1341074" cy="633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923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6893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984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 userDrawn="1">
            <p:extLst>
              <p:ext uri="{D42A27DB-BD31-4B8C-83A1-F6EECF244321}">
                <p14:modId xmlns:p14="http://schemas.microsoft.com/office/powerpoint/2010/main" val="2958402766"/>
              </p:ext>
            </p:extLst>
          </p:nvPr>
        </p:nvGraphicFramePr>
        <p:xfrm>
          <a:off x="1785055" y="1459970"/>
          <a:ext cx="4840111" cy="32143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532165"/>
            <a:ext cx="8229600" cy="857250"/>
          </a:xfrm>
          <a:prstGeom prst="rect">
            <a:avLst/>
          </a:prstGeom>
        </p:spPr>
        <p:txBody>
          <a:bodyPr wrap="none" lIns="0">
            <a:normAutofit/>
          </a:bodyPr>
          <a:lstStyle>
            <a:lvl1pPr>
              <a:defRPr sz="1800" b="1" baseline="0"/>
            </a:lvl1pPr>
          </a:lstStyle>
          <a:p>
            <a:r>
              <a:rPr lang="en-GB" dirty="0" smtClean="0"/>
              <a:t>Small title slide</a:t>
            </a:r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57200" y="949863"/>
            <a:ext cx="1823816" cy="0"/>
          </a:xfrm>
          <a:prstGeom prst="line">
            <a:avLst/>
          </a:prstGeom>
          <a:ln w="19050" cmpd="sng">
            <a:solidFill>
              <a:schemeClr val="tx1"/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Date Placeholder 5"/>
          <p:cNvSpPr>
            <a:spLocks noGrp="1"/>
          </p:cNvSpPr>
          <p:nvPr>
            <p:ph type="dt" sz="half" idx="2"/>
          </p:nvPr>
        </p:nvSpPr>
        <p:spPr>
          <a:xfrm>
            <a:off x="6518415" y="4732563"/>
            <a:ext cx="1105594" cy="19731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smtClean="0"/>
              <a:t>| </a:t>
            </a:r>
            <a:fld id="{9899D09F-E51E-074F-BCE5-B916D519B9D0}" type="datetime6">
              <a:rPr lang="en-GB" smtClean="0"/>
              <a:t>September 17</a:t>
            </a:fld>
            <a:endParaRPr lang="en-US" dirty="0"/>
          </a:p>
        </p:txBody>
      </p:sp>
      <p:sp>
        <p:nvSpPr>
          <p:cNvPr id="10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3408857" y="4732563"/>
            <a:ext cx="2895600" cy="19731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Presentation title, © </a:t>
            </a:r>
            <a:r>
              <a:rPr lang="en-US" dirty="0" err="1" smtClean="0"/>
              <a:t>Sustrans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11" name="Picture 10" descr="Sustrans-Logo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6865" y="4241334"/>
            <a:ext cx="1298804" cy="721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7396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5"/>
          <p:cNvSpPr>
            <a:spLocks noGrp="1"/>
          </p:cNvSpPr>
          <p:nvPr>
            <p:ph type="dt" sz="half" idx="2"/>
          </p:nvPr>
        </p:nvSpPr>
        <p:spPr>
          <a:xfrm>
            <a:off x="7681468" y="4732563"/>
            <a:ext cx="1105594" cy="19731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smtClean="0"/>
              <a:t>| </a:t>
            </a:r>
            <a:fld id="{9899D09F-E51E-074F-BCE5-B916D519B9D0}" type="datetime6">
              <a:rPr lang="en-GB" smtClean="0"/>
              <a:t>September 17</a:t>
            </a:fld>
            <a:endParaRPr lang="en-US" dirty="0"/>
          </a:p>
        </p:txBody>
      </p:sp>
      <p:sp>
        <p:nvSpPr>
          <p:cNvPr id="5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4571910" y="4732563"/>
            <a:ext cx="2895600" cy="19731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Presentation title, © </a:t>
            </a:r>
            <a:r>
              <a:rPr lang="en-US" dirty="0" err="1" smtClean="0"/>
              <a:t>Sustrans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4856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6" r:id="rId2"/>
    <p:sldLayoutId id="2147483657" r:id="rId3"/>
    <p:sldLayoutId id="2147483658" r:id="rId4"/>
    <p:sldLayoutId id="2147483655" r:id="rId5"/>
    <p:sldLayoutId id="2147483659" r:id="rId6"/>
    <p:sldLayoutId id="2147483660" r:id="rId7"/>
  </p:sldLayoutIdLst>
  <p:hf sldNum="0" hdr="0"/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ustrans.org.uk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7.emf"/><Relationship Id="rId4" Type="http://schemas.openxmlformats.org/officeDocument/2006/relationships/image" Target="../media/image15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1D8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ustrans welsh logo WO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8316" y="1587528"/>
            <a:ext cx="3108436" cy="1469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224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7042" y="389381"/>
            <a:ext cx="8289758" cy="857250"/>
          </a:xfrm>
        </p:spPr>
        <p:txBody>
          <a:bodyPr wrap="square">
            <a:normAutofit/>
          </a:bodyPr>
          <a:lstStyle/>
          <a:p>
            <a:r>
              <a:rPr lang="en-GB" sz="1800" dirty="0" smtClean="0"/>
              <a:t>Some pupils are spending more time on their bikes outside of the journey to school</a:t>
            </a:r>
            <a:endParaRPr lang="en-GB" sz="1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GB" smtClean="0"/>
              <a:t>| </a:t>
            </a:r>
            <a:fld id="{9899D09F-E51E-074F-BCE5-B916D519B9D0}" type="datetime6">
              <a:rPr lang="en-GB" smtClean="0"/>
              <a:t>September 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Hands </a:t>
            </a:r>
            <a:r>
              <a:rPr lang="en-US" dirty="0"/>
              <a:t>Up Survey results, © </a:t>
            </a:r>
            <a:r>
              <a:rPr lang="en-US" dirty="0" smtClean="0"/>
              <a:t>Sustrans 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10"/>
          </p:nvPr>
        </p:nvPicPr>
        <p:blipFill rotWithShape="1">
          <a:blip r:embed="rId2"/>
          <a:srcRect l="6863" t="56566" r="16212" b="15974"/>
          <a:stretch/>
        </p:blipFill>
        <p:spPr>
          <a:xfrm>
            <a:off x="188259" y="1507958"/>
            <a:ext cx="8875530" cy="253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83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 small fall in bike ownership or access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GB" smtClean="0"/>
              <a:t>| </a:t>
            </a:r>
            <a:fld id="{9899D09F-E51E-074F-BCE5-B916D519B9D0}" type="datetime6">
              <a:rPr lang="en-GB" smtClean="0"/>
              <a:t>September 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Hands </a:t>
            </a:r>
            <a:r>
              <a:rPr lang="en-US" dirty="0"/>
              <a:t>Up Survey results, </a:t>
            </a:r>
            <a:r>
              <a:rPr lang="en-US" dirty="0" smtClean="0"/>
              <a:t>© Sustrans 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10"/>
          </p:nvPr>
        </p:nvPicPr>
        <p:blipFill rotWithShape="1">
          <a:blip r:embed="rId2"/>
          <a:srcRect l="5964" t="59811" r="31427" b="13602"/>
          <a:stretch/>
        </p:blipFill>
        <p:spPr>
          <a:xfrm>
            <a:off x="295064" y="1473636"/>
            <a:ext cx="8553871" cy="2905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432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AEZ583.jpg"/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69" b="7869"/>
          <a:stretch>
            <a:fillRect/>
          </a:stretch>
        </p:blipFill>
        <p:spPr>
          <a:xfrm>
            <a:off x="0" y="0"/>
            <a:ext cx="9144000" cy="5143500"/>
          </a:xfrm>
        </p:spPr>
      </p:pic>
      <p:pic>
        <p:nvPicPr>
          <p:cNvPr id="3" name="Picture 2" descr="Sustrans wo logo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3564" y="4318000"/>
            <a:ext cx="1177186" cy="557937"/>
          </a:xfrm>
          <a:prstGeom prst="rect">
            <a:avLst/>
          </a:prstGeom>
        </p:spPr>
      </p:pic>
      <p:pic>
        <p:nvPicPr>
          <p:cNvPr id="4" name="Picture 3" descr="Sustrans brand development-40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645" y="1215189"/>
            <a:ext cx="4516722" cy="396249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624263" y="2286000"/>
            <a:ext cx="196114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 smtClean="0"/>
              <a:t>A big thank you for encouraging and supporting Active Journeys to your school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717742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ECC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921584" y="1194486"/>
            <a:ext cx="5094308" cy="208005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1800" dirty="0">
                <a:solidFill>
                  <a:schemeClr val="bg1"/>
                </a:solidFill>
              </a:rPr>
              <a:t>Sustrans is the charity making it easier for people to walk and cycle. We connect people and places, create liveable neighbourhoods, transform the school run and deliver a happier, healthier commute. </a:t>
            </a:r>
            <a:endParaRPr lang="en-GB" sz="1800" dirty="0" smtClean="0">
              <a:solidFill>
                <a:schemeClr val="bg1"/>
              </a:solidFill>
            </a:endParaRPr>
          </a:p>
          <a:p>
            <a:pPr algn="ctr"/>
            <a:endParaRPr lang="en-GB" sz="1800" dirty="0" smtClean="0">
              <a:solidFill>
                <a:schemeClr val="bg1"/>
              </a:solidFill>
            </a:endParaRPr>
          </a:p>
          <a:p>
            <a:pPr algn="ctr"/>
            <a:r>
              <a:rPr lang="en-GB" sz="1800" dirty="0">
                <a:solidFill>
                  <a:srgbClr val="FFFFFF"/>
                </a:solidFill>
              </a:rPr>
              <a:t>Join us on our journey.  </a:t>
            </a:r>
            <a:r>
              <a:rPr lang="en-GB" sz="1800" b="1" dirty="0">
                <a:solidFill>
                  <a:srgbClr val="FFFFFF"/>
                </a:solidFill>
                <a:hlinkClick r:id="rId3"/>
              </a:rPr>
              <a:t>www.sustrans.org.uk</a:t>
            </a:r>
            <a:endParaRPr lang="en-GB" sz="1800" b="1" dirty="0">
              <a:solidFill>
                <a:srgbClr val="FFFFFF"/>
              </a:solidFill>
            </a:endParaRPr>
          </a:p>
          <a:p>
            <a:pPr algn="ctr"/>
            <a:endParaRPr lang="en-US" sz="1800" dirty="0">
              <a:solidFill>
                <a:schemeClr val="bg1"/>
              </a:solidFill>
            </a:endParaRPr>
          </a:p>
        </p:txBody>
      </p:sp>
      <p:pic>
        <p:nvPicPr>
          <p:cNvPr id="6" name="Picture 5" descr="Sustrans wo logo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0093" y="3941630"/>
            <a:ext cx="1606525" cy="76142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691378" y="4413930"/>
            <a:ext cx="1558611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200" dirty="0" smtClean="0">
                <a:solidFill>
                  <a:srgbClr val="FFFFFF"/>
                </a:solidFill>
              </a:rPr>
              <a:t>Twitter @</a:t>
            </a:r>
            <a:r>
              <a:rPr lang="en-US" sz="1200" dirty="0" err="1" smtClean="0">
                <a:solidFill>
                  <a:srgbClr val="FFFFFF"/>
                </a:solidFill>
              </a:rPr>
              <a:t>sustrans</a:t>
            </a:r>
            <a:r>
              <a:rPr lang="en-US" sz="1200" dirty="0" smtClean="0">
                <a:solidFill>
                  <a:srgbClr val="FFFFFF"/>
                </a:solidFill>
              </a:rPr>
              <a:t> </a:t>
            </a:r>
            <a:br>
              <a:rPr lang="en-US" sz="1200" dirty="0" smtClean="0">
                <a:solidFill>
                  <a:srgbClr val="FFFFFF"/>
                </a:solidFill>
              </a:rPr>
            </a:br>
            <a:r>
              <a:rPr lang="en-US" sz="1200" dirty="0" err="1" smtClean="0">
                <a:solidFill>
                  <a:srgbClr val="FFFFFF"/>
                </a:solidFill>
              </a:rPr>
              <a:t>www.sustrans.org.uk</a:t>
            </a:r>
            <a:endParaRPr lang="en-US" sz="1200" dirty="0">
              <a:solidFill>
                <a:srgbClr val="FFFFFF"/>
              </a:solidFill>
            </a:endParaRPr>
          </a:p>
        </p:txBody>
      </p:sp>
      <p:pic>
        <p:nvPicPr>
          <p:cNvPr id="11" name="Picture 10" descr="Sustrans SM icons.eps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8003" y="3942570"/>
            <a:ext cx="1370689" cy="356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050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ECC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654432" y="1228810"/>
            <a:ext cx="5563896" cy="208005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800" dirty="0">
                <a:solidFill>
                  <a:srgbClr val="FFFFFF"/>
                </a:solidFill>
              </a:rPr>
              <a:t>Sustrans </a:t>
            </a:r>
            <a:r>
              <a:rPr lang="en-US" sz="1800" dirty="0" err="1">
                <a:solidFill>
                  <a:srgbClr val="FFFFFF"/>
                </a:solidFill>
              </a:rPr>
              <a:t>yw’r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elusen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sy’n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ei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gwneud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yn</a:t>
            </a:r>
            <a:r>
              <a:rPr lang="en-US" sz="1800" dirty="0">
                <a:solidFill>
                  <a:srgbClr val="FFFFFF"/>
                </a:solidFill>
              </a:rPr>
              <a:t> haws </a:t>
            </a:r>
            <a:r>
              <a:rPr lang="en-US" sz="1800" dirty="0" err="1">
                <a:solidFill>
                  <a:srgbClr val="FFFFFF"/>
                </a:solidFill>
              </a:rPr>
              <a:t>i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bobl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gerdded</a:t>
            </a:r>
            <a:r>
              <a:rPr lang="en-US" sz="1800" dirty="0">
                <a:solidFill>
                  <a:srgbClr val="FFFFFF"/>
                </a:solidFill>
              </a:rPr>
              <a:t> a </a:t>
            </a:r>
            <a:r>
              <a:rPr lang="en-US" sz="1800" dirty="0" err="1">
                <a:solidFill>
                  <a:srgbClr val="FFFFFF"/>
                </a:solidFill>
              </a:rPr>
              <a:t>beicio</a:t>
            </a:r>
            <a:r>
              <a:rPr lang="en-US" sz="1800" dirty="0">
                <a:solidFill>
                  <a:srgbClr val="FFFFFF"/>
                </a:solidFill>
              </a:rPr>
              <a:t>. </a:t>
            </a:r>
            <a:r>
              <a:rPr lang="en-US" sz="1800" dirty="0" err="1" smtClean="0">
                <a:solidFill>
                  <a:srgbClr val="FFFFFF"/>
                </a:solidFill>
              </a:rPr>
              <a:t>Rydym</a:t>
            </a:r>
            <a:r>
              <a:rPr lang="en-US" sz="1800" dirty="0" smtClean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yn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cysylltu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pobl</a:t>
            </a:r>
            <a:r>
              <a:rPr lang="en-US" sz="1800" dirty="0">
                <a:solidFill>
                  <a:srgbClr val="FFFFFF"/>
                </a:solidFill>
              </a:rPr>
              <a:t> a </a:t>
            </a:r>
            <a:r>
              <a:rPr lang="en-US" sz="1800" dirty="0" err="1">
                <a:solidFill>
                  <a:srgbClr val="FFFFFF"/>
                </a:solidFill>
              </a:rPr>
              <a:t>llefydd</a:t>
            </a:r>
            <a:r>
              <a:rPr lang="en-US" sz="1800" dirty="0">
                <a:solidFill>
                  <a:srgbClr val="FFFFFF"/>
                </a:solidFill>
              </a:rPr>
              <a:t>, </a:t>
            </a:r>
            <a:r>
              <a:rPr lang="en-US" sz="1800" dirty="0" err="1">
                <a:solidFill>
                  <a:srgbClr val="FFFFFF"/>
                </a:solidFill>
              </a:rPr>
              <a:t>yn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creu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cymunedau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byw</a:t>
            </a:r>
            <a:r>
              <a:rPr lang="en-US" sz="1800" dirty="0">
                <a:solidFill>
                  <a:srgbClr val="FFFFFF"/>
                </a:solidFill>
              </a:rPr>
              <a:t>, </a:t>
            </a:r>
            <a:r>
              <a:rPr lang="en-US" sz="1800" dirty="0" err="1">
                <a:solidFill>
                  <a:srgbClr val="FFFFFF"/>
                </a:solidFill>
              </a:rPr>
              <a:t>yn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trawsnewid</a:t>
            </a:r>
            <a:r>
              <a:rPr lang="en-US" sz="1800" dirty="0">
                <a:solidFill>
                  <a:srgbClr val="FFFFFF"/>
                </a:solidFill>
              </a:rPr>
              <a:t> y </a:t>
            </a:r>
            <a:r>
              <a:rPr lang="en-US" sz="1800" dirty="0" err="1">
                <a:solidFill>
                  <a:srgbClr val="FFFFFF"/>
                </a:solidFill>
              </a:rPr>
              <a:t>daith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i’r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ysgol</a:t>
            </a:r>
            <a:r>
              <a:rPr lang="en-US" sz="1800" dirty="0">
                <a:solidFill>
                  <a:srgbClr val="FFFFFF"/>
                </a:solidFill>
              </a:rPr>
              <a:t> ac </a:t>
            </a:r>
            <a:r>
              <a:rPr lang="en-US" sz="1800" dirty="0" err="1">
                <a:solidFill>
                  <a:srgbClr val="FFFFFF"/>
                </a:solidFill>
              </a:rPr>
              <a:t>yn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hwyluso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taith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hapusach</a:t>
            </a:r>
            <a:r>
              <a:rPr lang="en-US" sz="1800" dirty="0">
                <a:solidFill>
                  <a:srgbClr val="FFFFFF"/>
                </a:solidFill>
              </a:rPr>
              <a:t> ac </a:t>
            </a:r>
            <a:r>
              <a:rPr lang="en-US" sz="1800" dirty="0" err="1">
                <a:solidFill>
                  <a:srgbClr val="FFFFFF"/>
                </a:solidFill>
              </a:rPr>
              <a:t>iachach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i’r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gwaith</a:t>
            </a:r>
            <a:r>
              <a:rPr lang="en-US" sz="1800" dirty="0">
                <a:solidFill>
                  <a:srgbClr val="FFFFFF"/>
                </a:solidFill>
              </a:rPr>
              <a:t>. </a:t>
            </a:r>
            <a:endParaRPr lang="en-US" sz="1800" dirty="0" smtClean="0">
              <a:solidFill>
                <a:srgbClr val="FFFFFF"/>
              </a:solidFill>
            </a:endParaRPr>
          </a:p>
          <a:p>
            <a:pPr algn="ctr"/>
            <a:endParaRPr lang="en-US" sz="1800" dirty="0">
              <a:solidFill>
                <a:srgbClr val="FFFFFF"/>
              </a:solidFill>
            </a:endParaRPr>
          </a:p>
          <a:p>
            <a:pPr algn="ctr"/>
            <a:r>
              <a:rPr lang="en-US" sz="1800" dirty="0" err="1" smtClean="0">
                <a:solidFill>
                  <a:srgbClr val="FFFFFF"/>
                </a:solidFill>
              </a:rPr>
              <a:t>Ymunwch</a:t>
            </a:r>
            <a:r>
              <a:rPr lang="en-US" sz="1800" dirty="0" smtClean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â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ni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ar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ein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siwrne</a:t>
            </a:r>
            <a:r>
              <a:rPr lang="en-US" sz="1800" dirty="0">
                <a:solidFill>
                  <a:srgbClr val="FFFFFF"/>
                </a:solidFill>
              </a:rPr>
              <a:t>. </a:t>
            </a:r>
            <a:r>
              <a:rPr lang="en-US" sz="1800" b="1" u="sng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www.sustrans.org.uk</a:t>
            </a:r>
            <a:endParaRPr lang="en-US" sz="1800" b="1" u="sng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691378" y="4413930"/>
            <a:ext cx="1558611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200" dirty="0" smtClean="0">
                <a:solidFill>
                  <a:srgbClr val="FFFFFF"/>
                </a:solidFill>
              </a:rPr>
              <a:t>Twitter @</a:t>
            </a:r>
            <a:r>
              <a:rPr lang="en-US" sz="1200" dirty="0" err="1" smtClean="0">
                <a:solidFill>
                  <a:srgbClr val="FFFFFF"/>
                </a:solidFill>
              </a:rPr>
              <a:t>sustrans</a:t>
            </a:r>
            <a:r>
              <a:rPr lang="en-US" sz="1200" dirty="0" smtClean="0">
                <a:solidFill>
                  <a:srgbClr val="FFFFFF"/>
                </a:solidFill>
              </a:rPr>
              <a:t> </a:t>
            </a:r>
            <a:br>
              <a:rPr lang="en-US" sz="1200" dirty="0" smtClean="0">
                <a:solidFill>
                  <a:srgbClr val="FFFFFF"/>
                </a:solidFill>
              </a:rPr>
            </a:br>
            <a:r>
              <a:rPr lang="en-US" sz="1200" dirty="0" err="1" smtClean="0">
                <a:solidFill>
                  <a:srgbClr val="FFFFFF"/>
                </a:solidFill>
              </a:rPr>
              <a:t>www.sustrans.org.uk</a:t>
            </a:r>
            <a:endParaRPr lang="en-US" sz="1200" dirty="0">
              <a:solidFill>
                <a:srgbClr val="FFFFFF"/>
              </a:solidFill>
            </a:endParaRPr>
          </a:p>
        </p:txBody>
      </p:sp>
      <p:pic>
        <p:nvPicPr>
          <p:cNvPr id="11" name="Picture 10" descr="Sustrans SM icons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8003" y="3942570"/>
            <a:ext cx="1370689" cy="356023"/>
          </a:xfrm>
          <a:prstGeom prst="rect">
            <a:avLst/>
          </a:prstGeom>
        </p:spPr>
      </p:pic>
      <p:pic>
        <p:nvPicPr>
          <p:cNvPr id="9" name="Picture 8" descr="Sustrans welsh logo WO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0093" y="3943722"/>
            <a:ext cx="1606525" cy="759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113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2C6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3800" b="1" spc="-50" dirty="0" smtClean="0">
                <a:solidFill>
                  <a:schemeClr val="bg1"/>
                </a:solidFill>
                <a:cs typeface="Helvetica"/>
              </a:rPr>
              <a:t>Victoria C.P. School</a:t>
            </a:r>
            <a:endParaRPr lang="en-US" sz="3800" b="1" spc="-50" dirty="0">
              <a:solidFill>
                <a:schemeClr val="bg1"/>
              </a:solidFill>
              <a:cs typeface="Helvetica"/>
            </a:endParaRP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rgbClr val="FFFFFF"/>
                </a:solidFill>
              </a:rPr>
              <a:t>Hands up survey results 2016-17</a:t>
            </a:r>
            <a:endParaRPr lang="en-US" sz="2400" dirty="0">
              <a:solidFill>
                <a:srgbClr val="FFFFFF"/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3677167" y="2705715"/>
            <a:ext cx="1823816" cy="0"/>
          </a:xfrm>
          <a:prstGeom prst="line">
            <a:avLst/>
          </a:prstGeom>
          <a:ln w="19050" cmpd="sng">
            <a:solidFill>
              <a:srgbClr val="FFFFFF"/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4824" y="4331534"/>
            <a:ext cx="1242732" cy="589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948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61365" y="532165"/>
            <a:ext cx="8668870" cy="857250"/>
          </a:xfrm>
        </p:spPr>
        <p:txBody>
          <a:bodyPr/>
          <a:lstStyle/>
          <a:p>
            <a:r>
              <a:rPr lang="en-US" b="1" dirty="0" smtClean="0"/>
              <a:t>Car use reduced by 7.8%</a:t>
            </a:r>
            <a:endParaRPr lang="en-US" b="1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GB" smtClean="0"/>
              <a:t>| </a:t>
            </a:r>
            <a:fld id="{DB16F599-9B62-394B-BC8C-3A2DC064FB8C}" type="datetime6">
              <a:rPr lang="en-GB" smtClean="0"/>
              <a:t>September 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Hands </a:t>
            </a:r>
            <a:r>
              <a:rPr lang="en-US" dirty="0"/>
              <a:t>Up Survey </a:t>
            </a:r>
            <a:r>
              <a:rPr lang="en-US" dirty="0" smtClean="0"/>
              <a:t>results, © Sustrans 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6776" t="56692" r="3026" b="16663"/>
          <a:stretch/>
        </p:blipFill>
        <p:spPr>
          <a:xfrm>
            <a:off x="161365" y="1697850"/>
            <a:ext cx="8839200" cy="2088914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2590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Active Travel total increase of 7.5%</a:t>
            </a:r>
            <a:endParaRPr lang="en-US" b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18071" y="4732563"/>
            <a:ext cx="1105594" cy="197315"/>
          </a:xfrm>
        </p:spPr>
        <p:txBody>
          <a:bodyPr/>
          <a:lstStyle/>
          <a:p>
            <a:r>
              <a:rPr lang="en-GB" dirty="0" smtClean="0"/>
              <a:t>| </a:t>
            </a:r>
            <a:fld id="{67BC5004-3950-6044-9413-A8B6BD8D73FD}" type="datetime6">
              <a:rPr lang="en-GB" smtClean="0"/>
              <a:t>September 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8513" y="4732563"/>
            <a:ext cx="3109558" cy="197315"/>
          </a:xfrm>
        </p:spPr>
        <p:txBody>
          <a:bodyPr/>
          <a:lstStyle/>
          <a:p>
            <a:r>
              <a:rPr lang="en-US" dirty="0" smtClean="0"/>
              <a:t>Hands </a:t>
            </a:r>
            <a:r>
              <a:rPr lang="en-US" dirty="0"/>
              <a:t>Up Survey results</a:t>
            </a:r>
            <a:r>
              <a:rPr lang="en-US" dirty="0" smtClean="0"/>
              <a:t>, © Sustrans 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10"/>
          </p:nvPr>
        </p:nvPicPr>
        <p:blipFill rotWithShape="1">
          <a:blip r:embed="rId2"/>
          <a:srcRect l="6264" t="51199" r="13154" b="22589"/>
          <a:stretch/>
        </p:blipFill>
        <p:spPr>
          <a:xfrm>
            <a:off x="144377" y="1780674"/>
            <a:ext cx="8877230" cy="2310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579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Cycling has increased Weekly +7.6% , Sometimes +10%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GB" smtClean="0"/>
              <a:t>| </a:t>
            </a:r>
            <a:fld id="{9899D09F-E51E-074F-BCE5-B916D519B9D0}" type="datetime6">
              <a:rPr lang="en-GB" smtClean="0"/>
              <a:t>September 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Hands </a:t>
            </a:r>
            <a:r>
              <a:rPr lang="en-US" dirty="0"/>
              <a:t>Up Survey results, © </a:t>
            </a:r>
            <a:r>
              <a:rPr lang="en-US" dirty="0" smtClean="0"/>
              <a:t>Sustrans 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10"/>
          </p:nvPr>
        </p:nvPicPr>
        <p:blipFill rotWithShape="1">
          <a:blip r:embed="rId2"/>
          <a:srcRect l="5964" t="53820" r="15850" b="19968"/>
          <a:stretch/>
        </p:blipFill>
        <p:spPr>
          <a:xfrm>
            <a:off x="168442" y="1479885"/>
            <a:ext cx="8882394" cy="2382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786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Walking has also increased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GB" smtClean="0"/>
              <a:t>| </a:t>
            </a:r>
            <a:fld id="{9899D09F-E51E-074F-BCE5-B916D519B9D0}" type="datetime6">
              <a:rPr lang="en-GB" smtClean="0"/>
              <a:t>September 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Hands </a:t>
            </a:r>
            <a:r>
              <a:rPr lang="en-US" dirty="0"/>
              <a:t>Up Survey results, © </a:t>
            </a:r>
            <a:r>
              <a:rPr lang="en-US" dirty="0" smtClean="0"/>
              <a:t>Sustrans 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10"/>
          </p:nvPr>
        </p:nvPicPr>
        <p:blipFill rotWithShape="1">
          <a:blip r:embed="rId2"/>
          <a:srcRect l="5664" t="48578" r="17049" b="24836"/>
          <a:stretch/>
        </p:blipFill>
        <p:spPr>
          <a:xfrm>
            <a:off x="204536" y="1389415"/>
            <a:ext cx="8941665" cy="2460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878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5439"/>
            <a:ext cx="8229600" cy="857250"/>
          </a:xfrm>
        </p:spPr>
        <p:txBody>
          <a:bodyPr wrap="square"/>
          <a:lstStyle/>
          <a:p>
            <a:r>
              <a:rPr lang="en-GB" dirty="0" smtClean="0"/>
              <a:t>Scooter use has increased by 8.1% Weekly and 7.7% Sometimes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GB" smtClean="0"/>
              <a:t>| </a:t>
            </a:r>
            <a:fld id="{9899D09F-E51E-074F-BCE5-B916D519B9D0}" type="datetime6">
              <a:rPr lang="en-GB" smtClean="0"/>
              <a:t>September 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Hands </a:t>
            </a:r>
            <a:r>
              <a:rPr lang="en-US" dirty="0"/>
              <a:t>Up Survey results, © </a:t>
            </a:r>
            <a:r>
              <a:rPr lang="en-US" dirty="0" smtClean="0"/>
              <a:t>Sustrans 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10"/>
          </p:nvPr>
        </p:nvPicPr>
        <p:blipFill rotWithShape="1">
          <a:blip r:embed="rId2"/>
          <a:srcRect l="5665" t="55318" r="16749" b="15474"/>
          <a:stretch/>
        </p:blipFill>
        <p:spPr>
          <a:xfrm>
            <a:off x="387331" y="1389415"/>
            <a:ext cx="8299469" cy="2499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060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7650"/>
            <a:ext cx="8229600" cy="1141765"/>
          </a:xfrm>
        </p:spPr>
        <p:txBody>
          <a:bodyPr wrap="square">
            <a:normAutofit/>
          </a:bodyPr>
          <a:lstStyle/>
          <a:p>
            <a:r>
              <a:rPr lang="en-GB" sz="2000" dirty="0" smtClean="0"/>
              <a:t>Numbers being driven to school weekly has reduced by nearly 2%</a:t>
            </a:r>
            <a:endParaRPr lang="en-GB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GB" smtClean="0"/>
              <a:t>| </a:t>
            </a:r>
            <a:fld id="{9899D09F-E51E-074F-BCE5-B916D519B9D0}" type="datetime6">
              <a:rPr lang="en-GB" smtClean="0"/>
              <a:t>September 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Hands </a:t>
            </a:r>
            <a:r>
              <a:rPr lang="en-US" dirty="0"/>
              <a:t>Up Survey results, © </a:t>
            </a:r>
            <a:r>
              <a:rPr lang="en-US" dirty="0" smtClean="0"/>
              <a:t>Sustrans 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10"/>
          </p:nvPr>
        </p:nvPicPr>
        <p:blipFill rotWithShape="1">
          <a:blip r:embed="rId2"/>
          <a:srcRect l="5065" t="51199" r="17347" b="21091"/>
          <a:stretch/>
        </p:blipFill>
        <p:spPr>
          <a:xfrm>
            <a:off x="457200" y="1756611"/>
            <a:ext cx="8043104" cy="2298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058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Walking and cycling have become more popular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GB" smtClean="0"/>
              <a:t>| </a:t>
            </a:r>
            <a:fld id="{9899D09F-E51E-074F-BCE5-B916D519B9D0}" type="datetime6">
              <a:rPr lang="en-GB" smtClean="0"/>
              <a:t>September 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Hands </a:t>
            </a:r>
            <a:r>
              <a:rPr lang="en-US" dirty="0"/>
              <a:t>Up Survey results, © </a:t>
            </a:r>
            <a:r>
              <a:rPr lang="en-US" dirty="0" smtClean="0"/>
              <a:t>Sustrans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5132" t="51758" r="4869" b="17650"/>
          <a:stretch/>
        </p:blipFill>
        <p:spPr>
          <a:xfrm>
            <a:off x="0" y="1489749"/>
            <a:ext cx="9031705" cy="2455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183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ustrans presentation 2017">
  <a:themeElements>
    <a:clrScheme name="Custom 1">
      <a:dk1>
        <a:sysClr val="windowText" lastClr="000000"/>
      </a:dk1>
      <a:lt1>
        <a:sysClr val="window" lastClr="FFFFFF"/>
      </a:lt1>
      <a:dk2>
        <a:srgbClr val="2B9D73"/>
      </a:dk2>
      <a:lt2>
        <a:srgbClr val="EFEEED"/>
      </a:lt2>
      <a:accent1>
        <a:srgbClr val="C0D631"/>
      </a:accent1>
      <a:accent2>
        <a:srgbClr val="A39A94"/>
      </a:accent2>
      <a:accent3>
        <a:srgbClr val="459DD7"/>
      </a:accent3>
      <a:accent4>
        <a:srgbClr val="922C6F"/>
      </a:accent4>
      <a:accent5>
        <a:srgbClr val="FFCF41"/>
      </a:accent5>
      <a:accent6>
        <a:srgbClr val="253773"/>
      </a:accent6>
      <a:hlink>
        <a:srgbClr val="414042"/>
      </a:hlink>
      <a:folHlink>
        <a:srgbClr val="009BA7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Sustrans presentation 2017 updated</Template>
  <TotalTime>69</TotalTime>
  <Words>288</Words>
  <Application>Microsoft Office PowerPoint</Application>
  <PresentationFormat>On-screen Show (16:9)</PresentationFormat>
  <Paragraphs>41</Paragraphs>
  <Slides>14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Sustrans presentation 2017</vt:lpstr>
      <vt:lpstr>PowerPoint Presentation</vt:lpstr>
      <vt:lpstr>Victoria C.P. School</vt:lpstr>
      <vt:lpstr>Car use reduced by 7.8%</vt:lpstr>
      <vt:lpstr>Active Travel total increase of 7.5%</vt:lpstr>
      <vt:lpstr>Cycling has increased Weekly +7.6% , Sometimes +10%</vt:lpstr>
      <vt:lpstr>Walking has also increased</vt:lpstr>
      <vt:lpstr>Scooter use has increased by 8.1% Weekly and 7.7% Sometimes</vt:lpstr>
      <vt:lpstr>Numbers being driven to school weekly has reduced by nearly 2%</vt:lpstr>
      <vt:lpstr>Walking and cycling have become more popular</vt:lpstr>
      <vt:lpstr>Some pupils are spending more time on their bikes outside of the journey to school</vt:lpstr>
      <vt:lpstr>A small fall in bike ownership or access</vt:lpstr>
      <vt:lpstr>PowerPoint Presentation</vt:lpstr>
      <vt:lpstr>PowerPoint Presentation</vt:lpstr>
      <vt:lpstr>PowerPoint Presentation</vt:lpstr>
    </vt:vector>
  </TitlesOfParts>
  <Company>Sustrans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Gwen Thomas</dc:creator>
  <cp:lastModifiedBy>Shereen Massingham</cp:lastModifiedBy>
  <cp:revision>12</cp:revision>
  <cp:lastPrinted>2017-09-25T05:37:35Z</cp:lastPrinted>
  <dcterms:created xsi:type="dcterms:W3CDTF">2017-08-07T11:20:50Z</dcterms:created>
  <dcterms:modified xsi:type="dcterms:W3CDTF">2017-09-25T05:37:47Z</dcterms:modified>
</cp:coreProperties>
</file>