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257" r:id="rId3"/>
    <p:sldId id="260" r:id="rId4"/>
    <p:sldId id="261" r:id="rId5"/>
    <p:sldId id="269" r:id="rId6"/>
    <p:sldId id="270" r:id="rId7"/>
    <p:sldId id="271" r:id="rId8"/>
    <p:sldId id="273" r:id="rId9"/>
    <p:sldId id="274" r:id="rId10"/>
    <p:sldId id="275" r:id="rId11"/>
    <p:sldId id="272" r:id="rId12"/>
    <p:sldId id="262" r:id="rId13"/>
    <p:sldId id="266" r:id="rId14"/>
    <p:sldId id="267" r:id="rId15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41"/>
    <a:srgbClr val="459DD7"/>
    <a:srgbClr val="C1D82F"/>
    <a:srgbClr val="C0D631"/>
    <a:srgbClr val="00000C"/>
    <a:srgbClr val="CB3B95"/>
    <a:srgbClr val="922C6F"/>
    <a:srgbClr val="AEC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29" autoAdjust="0"/>
  </p:normalViewPr>
  <p:slideViewPr>
    <p:cSldViewPr snapToGrid="0" snapToObjects="1">
      <p:cViewPr>
        <p:scale>
          <a:sx n="80" d="100"/>
          <a:sy n="80" d="100"/>
        </p:scale>
        <p:origin x="-2514" y="-11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73D40-4B9F-0D4B-9773-095BE1F0FE28}" type="datetime1">
              <a:rPr lang="en-GB" smtClean="0"/>
              <a:t>25/09/2017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3B982-FDDA-6E4D-8428-15CAF0ADC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4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77BF0-0932-1B48-BAA8-51FA6C12EA99}" type="datetime1">
              <a:rPr lang="en-GB" smtClean="0"/>
              <a:t>25/09/2017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1EF11-4D85-A44D-9DD8-71993116B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36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EF11-4D85-A44D-9DD8-71993116BF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EF11-4D85-A44D-9DD8-71993116BF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EF11-4D85-A44D-9DD8-71993116BF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3677167" y="2705715"/>
            <a:ext cx="1823816" cy="0"/>
          </a:xfrm>
          <a:prstGeom prst="line">
            <a:avLst/>
          </a:prstGeom>
          <a:ln w="1905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902390"/>
            <a:ext cx="7772400" cy="6091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583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16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2390"/>
            <a:ext cx="7772400" cy="6091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583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77167" y="2705715"/>
            <a:ext cx="1823816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60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165"/>
            <a:ext cx="8229600" cy="857250"/>
          </a:xfrm>
          <a:prstGeom prst="rect">
            <a:avLst/>
          </a:prstGeom>
        </p:spPr>
        <p:txBody>
          <a:bodyPr wrap="none" lIns="0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57200" y="1519463"/>
            <a:ext cx="8229600" cy="3213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 smtClean="0"/>
              <a:t>Body copy here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109486"/>
            <a:ext cx="1823816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6518415" y="4732563"/>
            <a:ext cx="1105594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08857" y="4732563"/>
            <a:ext cx="3073698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Ysgol</a:t>
            </a:r>
            <a:r>
              <a:rPr lang="en-US" dirty="0" smtClean="0"/>
              <a:t> </a:t>
            </a:r>
            <a:r>
              <a:rPr lang="en-US" dirty="0" err="1" smtClean="0"/>
              <a:t>Llywelyn</a:t>
            </a:r>
            <a:r>
              <a:rPr lang="en-US" dirty="0" smtClean="0"/>
              <a:t> Hands Up Survey results, © Sustrans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69" y="4340387"/>
            <a:ext cx="1189134" cy="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165"/>
            <a:ext cx="8229600" cy="857250"/>
          </a:xfrm>
          <a:prstGeom prst="rect">
            <a:avLst/>
          </a:prstGeom>
        </p:spPr>
        <p:txBody>
          <a:bodyPr wrap="none" lIns="0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19463"/>
            <a:ext cx="8229600" cy="3213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109486"/>
            <a:ext cx="1823816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6518415" y="4732563"/>
            <a:ext cx="1105594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08857" y="4732563"/>
            <a:ext cx="3027802" cy="23032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Ysgol</a:t>
            </a:r>
            <a:r>
              <a:rPr lang="en-US" dirty="0" smtClean="0"/>
              <a:t> </a:t>
            </a:r>
            <a:r>
              <a:rPr lang="en-US" dirty="0" err="1" smtClean="0"/>
              <a:t>Llywelyn</a:t>
            </a:r>
            <a:r>
              <a:rPr lang="en-US" dirty="0" smtClean="0"/>
              <a:t> Hands Up Survey results, © Sustrans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09" y="4296299"/>
            <a:ext cx="1341074" cy="6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2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89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2958402766"/>
              </p:ext>
            </p:extLst>
          </p:nvPr>
        </p:nvGraphicFramePr>
        <p:xfrm>
          <a:off x="1785055" y="1459970"/>
          <a:ext cx="4840111" cy="321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2165"/>
            <a:ext cx="8229600" cy="857250"/>
          </a:xfrm>
          <a:prstGeom prst="rect">
            <a:avLst/>
          </a:prstGeom>
        </p:spPr>
        <p:txBody>
          <a:bodyPr wrap="none" lIns="0">
            <a:normAutofit/>
          </a:bodyPr>
          <a:lstStyle>
            <a:lvl1pPr>
              <a:defRPr sz="1800" b="1" baseline="0"/>
            </a:lvl1pPr>
          </a:lstStyle>
          <a:p>
            <a:r>
              <a:rPr lang="en-GB" dirty="0" smtClean="0"/>
              <a:t>Small title slide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49863"/>
            <a:ext cx="1823816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6518415" y="4732563"/>
            <a:ext cx="1105594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08857" y="4732563"/>
            <a:ext cx="2895600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title, © </a:t>
            </a:r>
            <a:r>
              <a:rPr lang="en-US" dirty="0" err="1" smtClean="0"/>
              <a:t>Sustrans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 descr="Sustran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65" y="4241334"/>
            <a:ext cx="1298804" cy="7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5"/>
          <p:cNvSpPr>
            <a:spLocks noGrp="1"/>
          </p:cNvSpPr>
          <p:nvPr>
            <p:ph type="dt" sz="half" idx="2"/>
          </p:nvPr>
        </p:nvSpPr>
        <p:spPr>
          <a:xfrm>
            <a:off x="7681468" y="4732563"/>
            <a:ext cx="1105594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1910" y="4732563"/>
            <a:ext cx="2895600" cy="19731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title, © </a:t>
            </a:r>
            <a:r>
              <a:rPr lang="en-US" dirty="0" err="1" smtClean="0"/>
              <a:t>Sustrans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5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5" r:id="rId5"/>
    <p:sldLayoutId id="2147483659" r:id="rId6"/>
    <p:sldLayoutId id="2147483660" r:id="rId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rans.org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strans welsh logo W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16" y="1587528"/>
            <a:ext cx="3108436" cy="14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42" y="389381"/>
            <a:ext cx="8289758" cy="857250"/>
          </a:xfrm>
        </p:spPr>
        <p:txBody>
          <a:bodyPr wrap="square">
            <a:normAutofit/>
          </a:bodyPr>
          <a:lstStyle/>
          <a:p>
            <a:r>
              <a:rPr lang="en-GB" sz="1800" dirty="0" smtClean="0"/>
              <a:t>Some pupils are spending more time on their bikes outside of the journey to school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863" t="56566" r="16212" b="15974"/>
          <a:stretch/>
        </p:blipFill>
        <p:spPr>
          <a:xfrm>
            <a:off x="188259" y="1507958"/>
            <a:ext cx="8875530" cy="25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small fall in bike ownership or access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</a:t>
            </a:r>
            <a:r>
              <a:rPr lang="en-US" dirty="0" smtClean="0"/>
              <a:t>© Sustrans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964" t="59811" r="31427" b="13602"/>
          <a:stretch/>
        </p:blipFill>
        <p:spPr>
          <a:xfrm>
            <a:off x="295064" y="1473636"/>
            <a:ext cx="8553871" cy="29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EZ583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3" name="Picture 2" descr="Sustrans wo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64" y="4318000"/>
            <a:ext cx="1177186" cy="557937"/>
          </a:xfrm>
          <a:prstGeom prst="rect">
            <a:avLst/>
          </a:prstGeom>
        </p:spPr>
      </p:pic>
      <p:pic>
        <p:nvPicPr>
          <p:cNvPr id="4" name="Picture 3" descr="Sustrans brand development-4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5" y="1215189"/>
            <a:ext cx="4516722" cy="3962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4263" y="2286000"/>
            <a:ext cx="1961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 big thank you for encouraging and supporting Active Journeys to your school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177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21584" y="1194486"/>
            <a:ext cx="5094308" cy="20800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solidFill>
                  <a:schemeClr val="bg1"/>
                </a:solidFill>
              </a:rPr>
              <a:t>Sustrans is the charity making it easier for people to walk and cycle. We connect people and places, create liveable neighbourhoods, transform the school run and deliver a happier, healthier commute. </a:t>
            </a:r>
            <a:endParaRPr lang="en-GB" sz="1800" dirty="0" smtClean="0">
              <a:solidFill>
                <a:schemeClr val="bg1"/>
              </a:solidFill>
            </a:endParaRPr>
          </a:p>
          <a:p>
            <a:pPr algn="ctr"/>
            <a:endParaRPr lang="en-GB" sz="1800" dirty="0" smtClean="0">
              <a:solidFill>
                <a:schemeClr val="bg1"/>
              </a:solidFill>
            </a:endParaRPr>
          </a:p>
          <a:p>
            <a:pPr algn="ctr"/>
            <a:r>
              <a:rPr lang="en-GB" sz="1800" dirty="0">
                <a:solidFill>
                  <a:srgbClr val="FFFFFF"/>
                </a:solidFill>
              </a:rPr>
              <a:t>Join us on our journey.  </a:t>
            </a:r>
            <a:r>
              <a:rPr lang="en-GB" sz="1800" b="1" dirty="0">
                <a:solidFill>
                  <a:srgbClr val="FFFFFF"/>
                </a:solidFill>
                <a:hlinkClick r:id="rId3"/>
              </a:rPr>
              <a:t>www.sustrans.org.uk</a:t>
            </a:r>
            <a:endParaRPr lang="en-GB" sz="1800" b="1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Sustrans wo 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93" y="3941630"/>
            <a:ext cx="1606525" cy="761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91378" y="4413930"/>
            <a:ext cx="15586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Twitter @</a:t>
            </a:r>
            <a:r>
              <a:rPr lang="en-US" sz="1200" dirty="0" err="1" smtClean="0">
                <a:solidFill>
                  <a:srgbClr val="FFFFFF"/>
                </a:solidFill>
              </a:rPr>
              <a:t>sustrans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err="1" smtClean="0">
                <a:solidFill>
                  <a:srgbClr val="FFFFFF"/>
                </a:solidFill>
              </a:rPr>
              <a:t>www.sustrans.org.uk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ustrans SM icon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03" y="3942570"/>
            <a:ext cx="1370689" cy="3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4432" y="1228810"/>
            <a:ext cx="5563896" cy="20800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rgbClr val="FFFFFF"/>
                </a:solidFill>
              </a:rPr>
              <a:t>Sustrans </a:t>
            </a:r>
            <a:r>
              <a:rPr lang="en-US" sz="1800" dirty="0" err="1">
                <a:solidFill>
                  <a:srgbClr val="FFFFFF"/>
                </a:solidFill>
              </a:rPr>
              <a:t>yw’r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elusen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sy’n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gwneud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yn</a:t>
            </a:r>
            <a:r>
              <a:rPr lang="en-US" sz="1800" dirty="0">
                <a:solidFill>
                  <a:srgbClr val="FFFFFF"/>
                </a:solidFill>
              </a:rPr>
              <a:t> haws </a:t>
            </a:r>
            <a:r>
              <a:rPr lang="en-US" sz="18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bobl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gerdded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beicio</a:t>
            </a:r>
            <a:r>
              <a:rPr lang="en-US" sz="1800" dirty="0">
                <a:solidFill>
                  <a:srgbClr val="FFFFFF"/>
                </a:solidFill>
              </a:rPr>
              <a:t>. </a:t>
            </a:r>
            <a:r>
              <a:rPr lang="en-US" sz="1800" dirty="0" err="1" smtClean="0">
                <a:solidFill>
                  <a:srgbClr val="FFFFFF"/>
                </a:solidFill>
              </a:rPr>
              <a:t>Rydym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yn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cysylltu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pobl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llefydd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yn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creu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cymunedau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byw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yn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trawsnewid</a:t>
            </a:r>
            <a:r>
              <a:rPr lang="en-US" sz="1800" dirty="0">
                <a:solidFill>
                  <a:srgbClr val="FFFFFF"/>
                </a:solidFill>
              </a:rPr>
              <a:t> y </a:t>
            </a:r>
            <a:r>
              <a:rPr lang="en-US" sz="1800" dirty="0" err="1">
                <a:solidFill>
                  <a:srgbClr val="FFFFFF"/>
                </a:solidFill>
              </a:rPr>
              <a:t>daith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i’r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ysgol</a:t>
            </a:r>
            <a:r>
              <a:rPr lang="en-US" sz="1800" dirty="0">
                <a:solidFill>
                  <a:srgbClr val="FFFFFF"/>
                </a:solidFill>
              </a:rPr>
              <a:t> ac </a:t>
            </a:r>
            <a:r>
              <a:rPr lang="en-US" sz="1800" dirty="0" err="1">
                <a:solidFill>
                  <a:srgbClr val="FFFFFF"/>
                </a:solidFill>
              </a:rPr>
              <a:t>yn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hwyluso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taith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hapusach</a:t>
            </a:r>
            <a:r>
              <a:rPr lang="en-US" sz="1800" dirty="0">
                <a:solidFill>
                  <a:srgbClr val="FFFFFF"/>
                </a:solidFill>
              </a:rPr>
              <a:t> ac </a:t>
            </a:r>
            <a:r>
              <a:rPr lang="en-US" sz="1800" dirty="0" err="1">
                <a:solidFill>
                  <a:srgbClr val="FFFFFF"/>
                </a:solidFill>
              </a:rPr>
              <a:t>iachach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i’r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gwaith</a:t>
            </a:r>
            <a:r>
              <a:rPr lang="en-US" sz="1800" dirty="0">
                <a:solidFill>
                  <a:srgbClr val="FFFFFF"/>
                </a:solidFill>
              </a:rPr>
              <a:t>. </a:t>
            </a:r>
            <a:endParaRPr lang="en-US" sz="1800" dirty="0" smtClean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r>
              <a:rPr lang="en-US" sz="1800" dirty="0" err="1" smtClean="0">
                <a:solidFill>
                  <a:srgbClr val="FFFFFF"/>
                </a:solidFill>
              </a:rPr>
              <a:t>Ymunwch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â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ar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ein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siwrne</a:t>
            </a:r>
            <a:r>
              <a:rPr lang="en-US" sz="1800" dirty="0">
                <a:solidFill>
                  <a:srgbClr val="FFFFFF"/>
                </a:solidFill>
              </a:rPr>
              <a:t>. </a:t>
            </a:r>
            <a:r>
              <a:rPr lang="en-US" sz="1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www.sustrans.org.uk</a:t>
            </a:r>
            <a:endParaRPr lang="en-US" sz="1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1378" y="4413930"/>
            <a:ext cx="15586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Twitter @</a:t>
            </a:r>
            <a:r>
              <a:rPr lang="en-US" sz="1200" dirty="0" err="1" smtClean="0">
                <a:solidFill>
                  <a:srgbClr val="FFFFFF"/>
                </a:solidFill>
              </a:rPr>
              <a:t>sustrans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err="1" smtClean="0">
                <a:solidFill>
                  <a:srgbClr val="FFFFFF"/>
                </a:solidFill>
              </a:rPr>
              <a:t>www.sustrans.org.uk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ustrans SM icon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03" y="3942570"/>
            <a:ext cx="1370689" cy="356023"/>
          </a:xfrm>
          <a:prstGeom prst="rect">
            <a:avLst/>
          </a:prstGeom>
        </p:spPr>
      </p:pic>
      <p:pic>
        <p:nvPicPr>
          <p:cNvPr id="9" name="Picture 8" descr="Sustrans welsh logo W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93" y="3943722"/>
            <a:ext cx="1606525" cy="7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2C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800" b="1" spc="-50" dirty="0" smtClean="0">
                <a:solidFill>
                  <a:schemeClr val="bg1"/>
                </a:solidFill>
                <a:cs typeface="Helvetica"/>
              </a:rPr>
              <a:t>Victoria C.P. School</a:t>
            </a:r>
            <a:endParaRPr lang="en-US" sz="3800" b="1" spc="-50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Hands up survey results 2016-17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77167" y="2705715"/>
            <a:ext cx="1823816" cy="0"/>
          </a:xfrm>
          <a:prstGeom prst="line">
            <a:avLst/>
          </a:prstGeom>
          <a:ln w="1905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4" y="4331534"/>
            <a:ext cx="1242732" cy="5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1365" y="532165"/>
            <a:ext cx="8668870" cy="857250"/>
          </a:xfrm>
        </p:spPr>
        <p:txBody>
          <a:bodyPr/>
          <a:lstStyle/>
          <a:p>
            <a:r>
              <a:rPr lang="en-US" b="1" dirty="0" smtClean="0"/>
              <a:t>Car use reduced by 7.8%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DB16F599-9B62-394B-BC8C-3A2DC064FB8C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</a:t>
            </a:r>
            <a:r>
              <a:rPr lang="en-US" dirty="0" smtClean="0"/>
              <a:t>results, © Sustrans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76" t="56692" r="3026" b="16663"/>
          <a:stretch/>
        </p:blipFill>
        <p:spPr>
          <a:xfrm>
            <a:off x="161365" y="1697850"/>
            <a:ext cx="8839200" cy="208891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5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Active Travel total increase of 7.5%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071" y="4732563"/>
            <a:ext cx="1105594" cy="197315"/>
          </a:xfrm>
        </p:spPr>
        <p:txBody>
          <a:bodyPr/>
          <a:lstStyle/>
          <a:p>
            <a:r>
              <a:rPr lang="en-GB" dirty="0" smtClean="0"/>
              <a:t>| </a:t>
            </a:r>
            <a:fld id="{67BC5004-3950-6044-9413-A8B6BD8D73FD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8513" y="4732563"/>
            <a:ext cx="3109558" cy="197315"/>
          </a:xfrm>
        </p:spPr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</a:t>
            </a:r>
            <a:r>
              <a:rPr lang="en-US" dirty="0" smtClean="0"/>
              <a:t>, © 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264" t="51199" r="13154" b="22589"/>
          <a:stretch/>
        </p:blipFill>
        <p:spPr>
          <a:xfrm>
            <a:off x="144377" y="1780674"/>
            <a:ext cx="8877230" cy="2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Cycling has increased Weekly +7.6% , Sometimes +10%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964" t="53820" r="15850" b="19968"/>
          <a:stretch/>
        </p:blipFill>
        <p:spPr>
          <a:xfrm>
            <a:off x="168442" y="1479885"/>
            <a:ext cx="8882394" cy="23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Walking has also increased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664" t="48578" r="17049" b="24836"/>
          <a:stretch/>
        </p:blipFill>
        <p:spPr>
          <a:xfrm>
            <a:off x="204536" y="1389415"/>
            <a:ext cx="8941665" cy="24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439"/>
            <a:ext cx="8229600" cy="857250"/>
          </a:xfrm>
        </p:spPr>
        <p:txBody>
          <a:bodyPr wrap="square"/>
          <a:lstStyle/>
          <a:p>
            <a:r>
              <a:rPr lang="en-GB" dirty="0" smtClean="0"/>
              <a:t>Scooter use has increased by 8.1% Weekly and 7.7% Sometimes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665" t="55318" r="16749" b="15474"/>
          <a:stretch/>
        </p:blipFill>
        <p:spPr>
          <a:xfrm>
            <a:off x="387331" y="1389415"/>
            <a:ext cx="8299469" cy="24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229600" cy="1141765"/>
          </a:xfrm>
        </p:spPr>
        <p:txBody>
          <a:bodyPr wrap="square">
            <a:normAutofit/>
          </a:bodyPr>
          <a:lstStyle/>
          <a:p>
            <a:r>
              <a:rPr lang="en-GB" sz="2000" dirty="0" smtClean="0"/>
              <a:t>Numbers being driven to school weekly has reduced by nearly 2%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065" t="51199" r="17347" b="21091"/>
          <a:stretch/>
        </p:blipFill>
        <p:spPr>
          <a:xfrm>
            <a:off x="457200" y="1756611"/>
            <a:ext cx="8043104" cy="22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Walking and cycling have become more popular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| </a:t>
            </a:r>
            <a:fld id="{9899D09F-E51E-074F-BCE5-B916D519B9D0}" type="datetime6">
              <a:rPr lang="en-GB" smtClean="0"/>
              <a:t>September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Hands </a:t>
            </a:r>
            <a:r>
              <a:rPr lang="en-US" dirty="0"/>
              <a:t>Up Survey results, © </a:t>
            </a:r>
            <a:r>
              <a:rPr lang="en-US" dirty="0" smtClean="0"/>
              <a:t>Sustrans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32" t="51758" r="4869" b="17650"/>
          <a:stretch/>
        </p:blipFill>
        <p:spPr>
          <a:xfrm>
            <a:off x="0" y="1489749"/>
            <a:ext cx="9031705" cy="24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strans presentation 2017">
  <a:themeElements>
    <a:clrScheme name="Custom 1">
      <a:dk1>
        <a:sysClr val="windowText" lastClr="000000"/>
      </a:dk1>
      <a:lt1>
        <a:sysClr val="window" lastClr="FFFFFF"/>
      </a:lt1>
      <a:dk2>
        <a:srgbClr val="2B9D73"/>
      </a:dk2>
      <a:lt2>
        <a:srgbClr val="EFEEED"/>
      </a:lt2>
      <a:accent1>
        <a:srgbClr val="C0D631"/>
      </a:accent1>
      <a:accent2>
        <a:srgbClr val="A39A94"/>
      </a:accent2>
      <a:accent3>
        <a:srgbClr val="459DD7"/>
      </a:accent3>
      <a:accent4>
        <a:srgbClr val="922C6F"/>
      </a:accent4>
      <a:accent5>
        <a:srgbClr val="FFCF41"/>
      </a:accent5>
      <a:accent6>
        <a:srgbClr val="253773"/>
      </a:accent6>
      <a:hlink>
        <a:srgbClr val="414042"/>
      </a:hlink>
      <a:folHlink>
        <a:srgbClr val="009BA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Sustrans presentation 2017 updated</Template>
  <TotalTime>69</TotalTime>
  <Words>288</Words>
  <Application>Microsoft Office PowerPoint</Application>
  <PresentationFormat>On-screen Show (16:9)</PresentationFormat>
  <Paragraphs>41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Sustrans presentation 2017</vt:lpstr>
      <vt:lpstr>PowerPoint Presentation</vt:lpstr>
      <vt:lpstr>Victoria C.P. School</vt:lpstr>
      <vt:lpstr>Car use reduced by 7.8%</vt:lpstr>
      <vt:lpstr>Active Travel total increase of 7.5%</vt:lpstr>
      <vt:lpstr>Cycling has increased Weekly +7.6% , Sometimes +10%</vt:lpstr>
      <vt:lpstr>Walking has also increased</vt:lpstr>
      <vt:lpstr>Scooter use has increased by 8.1% Weekly and 7.7% Sometimes</vt:lpstr>
      <vt:lpstr>Numbers being driven to school weekly has reduced by nearly 2%</vt:lpstr>
      <vt:lpstr>Walking and cycling have become more popular</vt:lpstr>
      <vt:lpstr>Some pupils are spending more time on their bikes outside of the journey to school</vt:lpstr>
      <vt:lpstr>A small fall in bike ownership or access</vt:lpstr>
      <vt:lpstr>PowerPoint Presentation</vt:lpstr>
      <vt:lpstr>PowerPoint Presentation</vt:lpstr>
      <vt:lpstr>PowerPoint Presentation</vt:lpstr>
    </vt:vector>
  </TitlesOfParts>
  <Company>Sustrans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Thomas</dc:creator>
  <cp:lastModifiedBy>Shereen Massingham</cp:lastModifiedBy>
  <cp:revision>12</cp:revision>
  <cp:lastPrinted>2017-09-25T05:37:35Z</cp:lastPrinted>
  <dcterms:created xsi:type="dcterms:W3CDTF">2017-08-07T11:20:50Z</dcterms:created>
  <dcterms:modified xsi:type="dcterms:W3CDTF">2017-09-25T05:37:47Z</dcterms:modified>
</cp:coreProperties>
</file>