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7"/>
  </p:notesMasterIdLst>
  <p:sldIdLst>
    <p:sldId id="280" r:id="rId2"/>
    <p:sldId id="281" r:id="rId3"/>
    <p:sldId id="282" r:id="rId4"/>
    <p:sldId id="283" r:id="rId5"/>
    <p:sldId id="284" r:id="rId6"/>
    <p:sldId id="285" r:id="rId7"/>
    <p:sldId id="293" r:id="rId8"/>
    <p:sldId id="286" r:id="rId9"/>
    <p:sldId id="287" r:id="rId10"/>
    <p:sldId id="288" r:id="rId11"/>
    <p:sldId id="294" r:id="rId12"/>
    <p:sldId id="289" r:id="rId13"/>
    <p:sldId id="290" r:id="rId14"/>
    <p:sldId id="291" r:id="rId15"/>
    <p:sldId id="292" r:id="rId16"/>
  </p:sldIdLst>
  <p:sldSz cx="10688638" cy="7562850"/>
  <p:notesSz cx="6858000" cy="9144000"/>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382">
          <p15:clr>
            <a:srgbClr val="A4A3A4"/>
          </p15:clr>
        </p15:guide>
        <p15:guide id="2" pos="336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3F74"/>
    <a:srgbClr val="D51178"/>
    <a:srgbClr val="CF1750"/>
    <a:srgbClr val="8CC6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0929"/>
  </p:normalViewPr>
  <p:slideViewPr>
    <p:cSldViewPr>
      <p:cViewPr varScale="1">
        <p:scale>
          <a:sx n="105" d="100"/>
          <a:sy n="105" d="100"/>
        </p:scale>
        <p:origin x="1266" y="102"/>
      </p:cViewPr>
      <p:guideLst>
        <p:guide orient="horz" pos="2382"/>
        <p:guide pos="336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4100" name="Rectangle 4"/>
          <p:cNvSpPr>
            <a:spLocks noGrp="1" noRot="1" noChangeAspect="1" noChangeArrowheads="1" noTextEdit="1"/>
          </p:cNvSpPr>
          <p:nvPr>
            <p:ph type="sldImg" idx="2"/>
          </p:nvPr>
        </p:nvSpPr>
        <p:spPr bwMode="auto">
          <a:xfrm>
            <a:off x="1006475" y="685800"/>
            <a:ext cx="48450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5D089EEC-A012-4950-A55D-BFCC5BC4AB0F}"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9783" y="397049"/>
            <a:ext cx="9505056" cy="814983"/>
          </a:xfrm>
        </p:spPr>
        <p:txBody>
          <a:bodyPr anchor="b"/>
          <a:lstStyle>
            <a:lvl1pPr algn="ctr">
              <a:defRPr sz="3600"/>
            </a:lvl1pPr>
          </a:lstStyle>
          <a:p>
            <a:endParaRPr lang="en-GB" dirty="0"/>
          </a:p>
        </p:txBody>
      </p:sp>
      <p:sp>
        <p:nvSpPr>
          <p:cNvPr id="3" name="Subtitle 2"/>
          <p:cNvSpPr>
            <a:spLocks noGrp="1"/>
          </p:cNvSpPr>
          <p:nvPr>
            <p:ph type="subTitle" idx="1"/>
          </p:nvPr>
        </p:nvSpPr>
        <p:spPr>
          <a:xfrm>
            <a:off x="1336675" y="3971925"/>
            <a:ext cx="8015288"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pic>
        <p:nvPicPr>
          <p:cNvPr id="5"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638831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pic>
        <p:nvPicPr>
          <p:cNvPr id="5"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9654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981200"/>
            <a:ext cx="4465638" cy="4267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56238" y="1981200"/>
            <a:ext cx="4467225" cy="4267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pic>
        <p:nvPicPr>
          <p:cNvPr id="6"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543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600" y="403225"/>
            <a:ext cx="9218613" cy="1460500"/>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736600" y="1854200"/>
            <a:ext cx="4521200"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36600" y="2762250"/>
            <a:ext cx="4521200" cy="3539455"/>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5411788" y="1854200"/>
            <a:ext cx="4543425"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411788" y="2762250"/>
            <a:ext cx="4543425" cy="353945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pic>
        <p:nvPicPr>
          <p:cNvPr id="8"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83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pic>
        <p:nvPicPr>
          <p:cNvPr id="4"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089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512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600" y="504825"/>
            <a:ext cx="3446463" cy="1763713"/>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4543425" y="1089025"/>
            <a:ext cx="5411788" cy="5373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736600" y="2268538"/>
            <a:ext cx="3446463" cy="4203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pic>
        <p:nvPicPr>
          <p:cNvPr id="6"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225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600" y="504825"/>
            <a:ext cx="3446463" cy="1763713"/>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4543425" y="1089025"/>
            <a:ext cx="5411788" cy="53736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736600" y="2268538"/>
            <a:ext cx="3446463" cy="4203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pic>
        <p:nvPicPr>
          <p:cNvPr id="6" name="Content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80872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Text slide2 b-ground"/>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175" y="0"/>
            <a:ext cx="10694988" cy="7561263"/>
          </a:xfrm>
          <a:prstGeom prst="rect">
            <a:avLst/>
          </a:prstGeom>
          <a:noFill/>
          <a:extLst>
            <a:ext uri="{909E8E84-426E-40DD-AFC4-6F175D3DCCD1}">
              <a14:hiddenFill xmlns:a14="http://schemas.microsoft.com/office/drawing/2010/main">
                <a:solidFill>
                  <a:srgbClr val="FFFFFF"/>
                </a:solidFill>
              </a14:hiddenFill>
            </a:ext>
          </a:extLst>
        </p:spPr>
      </p:pic>
      <p:sp>
        <p:nvSpPr>
          <p:cNvPr id="1027" name="Rectangle 3"/>
          <p:cNvSpPr>
            <a:spLocks noGrp="1" noChangeArrowheads="1"/>
          </p:cNvSpPr>
          <p:nvPr>
            <p:ph type="title"/>
          </p:nvPr>
        </p:nvSpPr>
        <p:spPr bwMode="auto">
          <a:xfrm>
            <a:off x="591791" y="457200"/>
            <a:ext cx="9505056"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04287" tIns="52144" rIns="104287" bIns="52144" numCol="1" anchor="ctr" anchorCtr="0" compatLnSpc="1">
            <a:prstTxWarp prst="textNoShape">
              <a:avLst/>
            </a:prstTxWarp>
          </a:bodyPr>
          <a:lstStyle/>
          <a:p>
            <a:pPr lvl="0"/>
            <a:r>
              <a:rPr lang="en-US" dirty="0" smtClean="0"/>
              <a:t>Betsi Cadwaladr Public Health Team</a:t>
            </a:r>
            <a:endParaRPr lang="en-GB" altLang="en-US" dirty="0" smtClean="0"/>
          </a:p>
        </p:txBody>
      </p:sp>
      <p:sp>
        <p:nvSpPr>
          <p:cNvPr id="1028" name="Rectangle 4"/>
          <p:cNvSpPr>
            <a:spLocks noGrp="1" noChangeArrowheads="1"/>
          </p:cNvSpPr>
          <p:nvPr>
            <p:ph type="body" idx="1"/>
          </p:nvPr>
        </p:nvSpPr>
        <p:spPr bwMode="auto">
          <a:xfrm>
            <a:off x="838200" y="1981200"/>
            <a:ext cx="9085263"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04287" tIns="52144" rIns="104287" bIns="52144"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9" name="Rectangle 5"/>
          <p:cNvSpPr>
            <a:spLocks noGrp="1" noChangeArrowheads="1"/>
          </p:cNvSpPr>
          <p:nvPr>
            <p:ph type="ftr" sz="quarter" idx="3"/>
          </p:nvPr>
        </p:nvSpPr>
        <p:spPr bwMode="auto">
          <a:xfrm>
            <a:off x="838200" y="6629400"/>
            <a:ext cx="65532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bg1"/>
                </a:solidFill>
                <a:latin typeface="+mn-lt"/>
              </a:defRPr>
            </a:lvl1pPr>
          </a:lstStyle>
          <a:p>
            <a:r>
              <a:rPr lang="en-GB" altLang="en-US" dirty="0"/>
              <a:t>Insert name of presentation on Master Slide</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5" r:id="rId4"/>
    <p:sldLayoutId id="2147483656" r:id="rId5"/>
    <p:sldLayoutId id="2147483657" r:id="rId6"/>
    <p:sldLayoutId id="2147483658" r:id="rId7"/>
    <p:sldLayoutId id="2147483659" r:id="rId8"/>
  </p:sldLayoutIdLst>
  <p:timing>
    <p:tnLst>
      <p:par>
        <p:cTn id="1" dur="indefinite" restart="never" nodeType="tmRoot"/>
      </p:par>
    </p:tnLst>
  </p:timing>
  <p:hf sldNum="0" hdr="0" dt="0"/>
  <p:txStyles>
    <p:titleStyle>
      <a:lvl1pPr algn="l" defTabSz="1042988" rtl="0" eaLnBrk="1" fontAlgn="base" hangingPunct="1">
        <a:spcBef>
          <a:spcPct val="0"/>
        </a:spcBef>
        <a:spcAft>
          <a:spcPct val="0"/>
        </a:spcAft>
        <a:defRPr sz="3600" kern="1200">
          <a:solidFill>
            <a:srgbClr val="423F74"/>
          </a:solidFill>
          <a:latin typeface="+mj-lt"/>
          <a:ea typeface="+mj-ea"/>
          <a:cs typeface="+mj-cs"/>
        </a:defRPr>
      </a:lvl1pPr>
      <a:lvl2pPr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2pPr>
      <a:lvl3pPr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3pPr>
      <a:lvl4pPr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4pPr>
      <a:lvl5pPr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5pPr>
      <a:lvl6pPr marL="457200"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6pPr>
      <a:lvl7pPr marL="914400"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7pPr>
      <a:lvl8pPr marL="1371600"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8pPr>
      <a:lvl9pPr marL="1828800" algn="l" defTabSz="1042988" rtl="0" eaLnBrk="1" fontAlgn="base" hangingPunct="1">
        <a:spcBef>
          <a:spcPct val="0"/>
        </a:spcBef>
        <a:spcAft>
          <a:spcPct val="0"/>
        </a:spcAft>
        <a:defRPr sz="4600">
          <a:solidFill>
            <a:srgbClr val="423F74"/>
          </a:solidFill>
          <a:latin typeface="Verdana Bold" panose="020B0804030504040204" pitchFamily="34" charset="0"/>
          <a:ea typeface="ＭＳ Ｐゴシック" panose="020B0600070205080204" pitchFamily="34" charset="-128"/>
        </a:defRPr>
      </a:lvl9pPr>
    </p:titleStyle>
    <p:bodyStyle>
      <a:lvl1pPr marL="390525" indent="-390525" algn="l" defTabSz="1042988" rtl="0" eaLnBrk="1" fontAlgn="base" hangingPunct="1">
        <a:spcBef>
          <a:spcPct val="20000"/>
        </a:spcBef>
        <a:spcAft>
          <a:spcPct val="0"/>
        </a:spcAft>
        <a:buChar char="•"/>
        <a:defRPr sz="3600" kern="1200">
          <a:solidFill>
            <a:schemeClr val="tx1"/>
          </a:solidFill>
          <a:latin typeface="+mn-lt"/>
          <a:ea typeface="+mn-ea"/>
          <a:cs typeface="+mn-cs"/>
        </a:defRPr>
      </a:lvl1pPr>
      <a:lvl2pPr marL="847725" indent="-327025" algn="l" defTabSz="1042988" rtl="0" eaLnBrk="1" fontAlgn="base" hangingPunct="1">
        <a:spcBef>
          <a:spcPct val="20000"/>
        </a:spcBef>
        <a:spcAft>
          <a:spcPct val="0"/>
        </a:spcAft>
        <a:buChar char="–"/>
        <a:defRPr sz="3200" kern="1200">
          <a:solidFill>
            <a:schemeClr val="tx1"/>
          </a:solidFill>
          <a:latin typeface="+mn-lt"/>
          <a:ea typeface="+mn-ea"/>
          <a:cs typeface="+mn-cs"/>
        </a:defRPr>
      </a:lvl2pPr>
      <a:lvl3pPr marL="1303338" indent="-260350" algn="l" defTabSz="1042988" rtl="0" eaLnBrk="1" fontAlgn="base" hangingPunct="1">
        <a:spcBef>
          <a:spcPct val="20000"/>
        </a:spcBef>
        <a:spcAft>
          <a:spcPct val="0"/>
        </a:spcAft>
        <a:buChar char="•"/>
        <a:defRPr sz="2700" kern="1200">
          <a:solidFill>
            <a:schemeClr val="tx1"/>
          </a:solidFill>
          <a:latin typeface="+mn-lt"/>
          <a:ea typeface="+mn-ea"/>
          <a:cs typeface="+mn-cs"/>
        </a:defRPr>
      </a:lvl3pPr>
      <a:lvl4pPr marL="1825625" indent="-261938" algn="l" defTabSz="1042988" rtl="0" eaLnBrk="1" fontAlgn="base" hangingPunct="1">
        <a:spcBef>
          <a:spcPct val="20000"/>
        </a:spcBef>
        <a:spcAft>
          <a:spcPct val="0"/>
        </a:spcAft>
        <a:buChar char="–"/>
        <a:defRPr sz="2300" kern="1200">
          <a:solidFill>
            <a:schemeClr val="tx1"/>
          </a:solidFill>
          <a:latin typeface="+mn-lt"/>
          <a:ea typeface="+mn-ea"/>
          <a:cs typeface="+mn-cs"/>
        </a:defRPr>
      </a:lvl4pPr>
      <a:lvl5pPr marL="2346325" indent="-260350" algn="l" defTabSz="1042988" rtl="0" eaLnBrk="1" fontAlgn="base" hangingPunct="1">
        <a:spcBef>
          <a:spcPct val="20000"/>
        </a:spcBef>
        <a:spcAft>
          <a:spcPct val="0"/>
        </a:spcAft>
        <a:buChar char="»"/>
        <a:defRPr sz="2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inourplace.co.u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inourplace.co.uk/" TargetMode="External"/><Relationship Id="rId2" Type="http://schemas.openxmlformats.org/officeDocument/2006/relationships/hyperlink" Target="http://www.solihullapproachparenting.com/"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mailto:nwsol@wales.nhs.uk" TargetMode="External"/><Relationship Id="rId4" Type="http://schemas.openxmlformats.org/officeDocument/2006/relationships/hyperlink" Target="mailto:solihull.approach@heartofengland.nhs.u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759" y="573276"/>
            <a:ext cx="10081120" cy="1047909"/>
          </a:xfrm>
        </p:spPr>
        <p:txBody>
          <a:bodyPr/>
          <a:lstStyle/>
          <a:p>
            <a:r>
              <a:rPr lang="en-GB" sz="2800" dirty="0" smtClean="0"/>
              <a:t/>
            </a:r>
            <a:br>
              <a:rPr lang="en-GB" sz="2800" dirty="0" smtClean="0"/>
            </a:br>
            <a:r>
              <a:rPr lang="en-GB" sz="2800" dirty="0"/>
              <a:t/>
            </a:r>
            <a:br>
              <a:rPr lang="en-GB" sz="2800" dirty="0"/>
            </a:br>
            <a:r>
              <a:rPr lang="en-GB" sz="2800" dirty="0" smtClean="0"/>
              <a:t/>
            </a:r>
            <a:br>
              <a:rPr lang="en-GB" sz="2800" dirty="0" smtClean="0"/>
            </a:br>
            <a:r>
              <a:rPr lang="cy-GB" altLang="en-US" sz="2800" dirty="0" smtClean="0">
                <a:solidFill>
                  <a:srgbClr val="212121"/>
                </a:solidFill>
                <a:latin typeface="inherit"/>
              </a:rPr>
              <a:t> </a:t>
            </a:r>
            <a:br>
              <a:rPr lang="cy-GB" altLang="en-US" sz="2800" dirty="0" smtClean="0">
                <a:solidFill>
                  <a:srgbClr val="212121"/>
                </a:solidFill>
                <a:latin typeface="inherit"/>
              </a:rPr>
            </a:br>
            <a:r>
              <a:rPr lang="cy-GB" altLang="en-US" sz="2800" dirty="0">
                <a:solidFill>
                  <a:srgbClr val="212121"/>
                </a:solidFill>
                <a:latin typeface="inherit"/>
              </a:rPr>
              <a:t/>
            </a:r>
            <a:br>
              <a:rPr lang="cy-GB" altLang="en-US" sz="2800" dirty="0">
                <a:solidFill>
                  <a:srgbClr val="212121"/>
                </a:solidFill>
                <a:latin typeface="inherit"/>
              </a:rPr>
            </a:br>
            <a:r>
              <a:rPr lang="cy-GB" altLang="en-US" sz="2800" dirty="0" smtClean="0">
                <a:solidFill>
                  <a:srgbClr val="212121"/>
                </a:solidFill>
                <a:latin typeface="inherit"/>
              </a:rPr>
              <a:t/>
            </a:r>
            <a:br>
              <a:rPr lang="cy-GB" altLang="en-US" sz="2800" dirty="0" smtClean="0">
                <a:solidFill>
                  <a:srgbClr val="212121"/>
                </a:solidFill>
                <a:latin typeface="inherit"/>
              </a:rPr>
            </a:br>
            <a:r>
              <a:rPr lang="cy-GB" altLang="en-US" sz="2800" dirty="0" smtClean="0">
                <a:solidFill>
                  <a:srgbClr val="212121"/>
                </a:solidFill>
                <a:latin typeface="inherit"/>
              </a:rPr>
              <a:t> </a:t>
            </a:r>
            <a:r>
              <a:rPr lang="cy-GB" altLang="en-US" sz="2800" dirty="0">
                <a:solidFill>
                  <a:srgbClr val="212121"/>
                </a:solidFill>
                <a:latin typeface="inherit"/>
              </a:rPr>
              <a:t/>
            </a:r>
            <a:br>
              <a:rPr lang="cy-GB" altLang="en-US" sz="2800" dirty="0">
                <a:solidFill>
                  <a:srgbClr val="212121"/>
                </a:solidFill>
                <a:latin typeface="inherit"/>
              </a:rPr>
            </a:br>
            <a:r>
              <a:rPr lang="cy-GB" altLang="en-US" sz="2800" dirty="0" smtClean="0">
                <a:solidFill>
                  <a:srgbClr val="212121"/>
                </a:solidFill>
                <a:latin typeface="inherit"/>
              </a:rPr>
              <a:t/>
            </a:r>
            <a:br>
              <a:rPr lang="cy-GB" altLang="en-US" sz="2800" dirty="0" smtClean="0">
                <a:solidFill>
                  <a:srgbClr val="212121"/>
                </a:solidFill>
                <a:latin typeface="inherit"/>
              </a:rPr>
            </a:br>
            <a:r>
              <a:rPr lang="cy-GB" altLang="en-US" sz="2800" dirty="0" smtClean="0"/>
              <a:t>Tîm</a:t>
            </a:r>
            <a:r>
              <a:rPr lang="en-GB" sz="2800" dirty="0"/>
              <a:t> </a:t>
            </a:r>
            <a:r>
              <a:rPr lang="en-GB" sz="2800" dirty="0" err="1" smtClean="0"/>
              <a:t>Iechyd</a:t>
            </a:r>
            <a:r>
              <a:rPr lang="en-GB" sz="2800" dirty="0" smtClean="0"/>
              <a:t> </a:t>
            </a:r>
            <a:r>
              <a:rPr lang="en-GB" sz="2800" dirty="0" err="1" smtClean="0"/>
              <a:t>Cyhoeddus</a:t>
            </a:r>
            <a:r>
              <a:rPr lang="en-GB" sz="2800" dirty="0" smtClean="0"/>
              <a:t> Betsi </a:t>
            </a:r>
            <a:r>
              <a:rPr lang="en-GB" sz="2800" dirty="0"/>
              <a:t>Cadwaladr </a:t>
            </a:r>
            <a:r>
              <a:rPr lang="cy-GB" altLang="en-US" sz="2800" dirty="0" smtClean="0"/>
              <a:t/>
            </a:r>
            <a:br>
              <a:rPr lang="cy-GB" altLang="en-US" sz="2800" dirty="0" smtClean="0"/>
            </a:br>
            <a:r>
              <a:rPr lang="en-GB" sz="2800" dirty="0" smtClean="0"/>
              <a:t>Betsi Cadwaladr Public Health Team</a:t>
            </a:r>
            <a:endParaRPr lang="en-GB" sz="2800" dirty="0"/>
          </a:p>
        </p:txBody>
      </p:sp>
      <p:sp>
        <p:nvSpPr>
          <p:cNvPr id="3" name="Subtitle 2"/>
          <p:cNvSpPr>
            <a:spLocks noGrp="1"/>
          </p:cNvSpPr>
          <p:nvPr>
            <p:ph type="subTitle" idx="1"/>
          </p:nvPr>
        </p:nvSpPr>
        <p:spPr>
          <a:xfrm>
            <a:off x="211746" y="4501505"/>
            <a:ext cx="10081120" cy="1872208"/>
          </a:xfrm>
        </p:spPr>
        <p:txBody>
          <a:bodyPr/>
          <a:lstStyle/>
          <a:p>
            <a:pPr algn="l"/>
            <a:r>
              <a:rPr lang="en-GB" dirty="0" smtClean="0"/>
              <a:t>	</a:t>
            </a:r>
          </a:p>
          <a:p>
            <a:pPr algn="l"/>
            <a:endParaRPr lang="en-GB" dirty="0" smtClean="0"/>
          </a:p>
        </p:txBody>
      </p:sp>
      <p:pic>
        <p:nvPicPr>
          <p:cNvPr id="5"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231751" y="6661745"/>
            <a:ext cx="2824039" cy="728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839" y="2125241"/>
            <a:ext cx="8967908" cy="2949723"/>
          </a:xfrm>
          <a:prstGeom prst="rect">
            <a:avLst/>
          </a:prstGeom>
        </p:spPr>
      </p:pic>
    </p:spTree>
    <p:extLst>
      <p:ext uri="{BB962C8B-B14F-4D97-AF65-F5344CB8AC3E}">
        <p14:creationId xmlns:p14="http://schemas.microsoft.com/office/powerpoint/2010/main" val="344732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Benefits to Children</a:t>
            </a:r>
            <a:endParaRPr lang="en-GB" dirty="0"/>
          </a:p>
        </p:txBody>
      </p:sp>
      <p:sp>
        <p:nvSpPr>
          <p:cNvPr id="3" name="Content Placeholder 2"/>
          <p:cNvSpPr>
            <a:spLocks noGrp="1"/>
          </p:cNvSpPr>
          <p:nvPr>
            <p:ph idx="1"/>
          </p:nvPr>
        </p:nvSpPr>
        <p:spPr/>
        <p:txBody>
          <a:bodyPr/>
          <a:lstStyle/>
          <a:p>
            <a:r>
              <a:rPr lang="en-GB" sz="2000" dirty="0">
                <a:solidFill>
                  <a:srgbClr val="423F74"/>
                </a:solidFill>
              </a:rPr>
              <a:t>Calmer parents, happier households</a:t>
            </a:r>
          </a:p>
          <a:p>
            <a:r>
              <a:rPr lang="en-GB" sz="2000" dirty="0">
                <a:solidFill>
                  <a:srgbClr val="423F74"/>
                </a:solidFill>
              </a:rPr>
              <a:t>Less conflict, more closeness </a:t>
            </a:r>
          </a:p>
          <a:p>
            <a:r>
              <a:rPr lang="en-GB" sz="2000" dirty="0">
                <a:solidFill>
                  <a:srgbClr val="423F74"/>
                </a:solidFill>
              </a:rPr>
              <a:t>Attuned sensitive care, more empathy by adults around them</a:t>
            </a:r>
          </a:p>
          <a:p>
            <a:r>
              <a:rPr lang="en-GB" sz="2000" dirty="0">
                <a:solidFill>
                  <a:srgbClr val="423F74"/>
                </a:solidFill>
              </a:rPr>
              <a:t>Tailored boundaries which take into consideration individual needs</a:t>
            </a:r>
          </a:p>
          <a:p>
            <a:r>
              <a:rPr lang="en-GB" sz="2000" dirty="0">
                <a:solidFill>
                  <a:srgbClr val="423F74"/>
                </a:solidFill>
              </a:rPr>
              <a:t>Develop ability to articulate, share and ultimately manage own emotions</a:t>
            </a:r>
          </a:p>
          <a:p>
            <a:r>
              <a:rPr lang="en-GB" sz="2000" dirty="0">
                <a:solidFill>
                  <a:srgbClr val="423F74"/>
                </a:solidFill>
              </a:rPr>
              <a:t>Resilience against mental health problems </a:t>
            </a:r>
          </a:p>
          <a:p>
            <a:r>
              <a:rPr lang="en-GB" sz="2000" dirty="0">
                <a:solidFill>
                  <a:srgbClr val="423F74"/>
                </a:solidFill>
              </a:rPr>
              <a:t>Emotional intelligence</a:t>
            </a:r>
          </a:p>
          <a:p>
            <a:endParaRPr lang="en-GB"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1474053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791" y="829096"/>
            <a:ext cx="6552728" cy="847303"/>
          </a:xfrm>
        </p:spPr>
        <p:txBody>
          <a:bodyPr/>
          <a:lstStyle/>
          <a:p>
            <a:r>
              <a:rPr lang="en-GB" sz="2800" b="1" dirty="0" smtClean="0"/>
              <a:t/>
            </a:r>
            <a:br>
              <a:rPr lang="en-GB" sz="2800" b="1" dirty="0" smtClean="0"/>
            </a:br>
            <a:r>
              <a:rPr lang="en-GB" sz="2800" b="1" dirty="0" smtClean="0"/>
              <a:t>How </a:t>
            </a:r>
            <a:r>
              <a:rPr lang="en-GB" sz="2800" b="1" dirty="0"/>
              <a:t>does Solihull differ to other parenting programmes?</a:t>
            </a:r>
            <a:r>
              <a:rPr lang="en-GB" dirty="0"/>
              <a:t/>
            </a:r>
            <a:br>
              <a:rPr lang="en-GB" dirty="0"/>
            </a:br>
            <a:r>
              <a:rPr lang="en-GB" dirty="0"/>
              <a:t> </a:t>
            </a:r>
            <a:br>
              <a:rPr lang="en-GB" dirty="0"/>
            </a:br>
            <a:endParaRPr lang="en-GB" sz="2800" dirty="0"/>
          </a:p>
        </p:txBody>
      </p:sp>
      <p:sp>
        <p:nvSpPr>
          <p:cNvPr id="3" name="Content Placeholder 2"/>
          <p:cNvSpPr>
            <a:spLocks noGrp="1"/>
          </p:cNvSpPr>
          <p:nvPr>
            <p:ph idx="1"/>
          </p:nvPr>
        </p:nvSpPr>
        <p:spPr/>
        <p:txBody>
          <a:bodyPr/>
          <a:lstStyle/>
          <a:p>
            <a:r>
              <a:rPr lang="en-GB" sz="2000" dirty="0">
                <a:solidFill>
                  <a:srgbClr val="423F74"/>
                </a:solidFill>
              </a:rPr>
              <a:t>Most modern parenting programmes now include a consideration of emotional wellbeing and relationships.  And all these programmes can complement each other.  </a:t>
            </a:r>
          </a:p>
          <a:p>
            <a:pPr marL="0" indent="0">
              <a:buNone/>
            </a:pPr>
            <a:endParaRPr lang="en-GB" sz="2000" dirty="0">
              <a:solidFill>
                <a:srgbClr val="423F74"/>
              </a:solidFill>
            </a:endParaRPr>
          </a:p>
          <a:p>
            <a:r>
              <a:rPr lang="en-GB" sz="2000" dirty="0">
                <a:solidFill>
                  <a:srgbClr val="423F74"/>
                </a:solidFill>
              </a:rPr>
              <a:t>Whereas most parenting programmes have a targeted approach, Solihull is also being delivered as a universal programme reaching wider audiences.</a:t>
            </a:r>
          </a:p>
          <a:p>
            <a:pPr marL="0" indent="0">
              <a:buNone/>
            </a:pPr>
            <a:endParaRPr lang="en-GB" sz="2000" dirty="0">
              <a:solidFill>
                <a:srgbClr val="423F74"/>
              </a:solidFill>
            </a:endParaRPr>
          </a:p>
          <a:p>
            <a:r>
              <a:rPr lang="en-GB" sz="2000" dirty="0">
                <a:solidFill>
                  <a:srgbClr val="423F74"/>
                </a:solidFill>
              </a:rPr>
              <a:t>Solihull Approach courses for parents are available online, with non-expiring access once registered.  Many other parenting programmes are not available online.</a:t>
            </a:r>
          </a:p>
          <a:p>
            <a:endParaRPr lang="en-GB"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4043955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it works</a:t>
            </a:r>
            <a:endParaRPr lang="en-GB" dirty="0"/>
          </a:p>
        </p:txBody>
      </p:sp>
      <p:sp>
        <p:nvSpPr>
          <p:cNvPr id="3" name="Content Placeholder 2"/>
          <p:cNvSpPr>
            <a:spLocks noGrp="1"/>
          </p:cNvSpPr>
          <p:nvPr>
            <p:ph idx="1"/>
          </p:nvPr>
        </p:nvSpPr>
        <p:spPr>
          <a:xfrm>
            <a:off x="838200" y="1981200"/>
            <a:ext cx="9297563" cy="4267200"/>
          </a:xfrm>
        </p:spPr>
        <p:txBody>
          <a:bodyPr/>
          <a:lstStyle/>
          <a:p>
            <a:r>
              <a:rPr lang="en-GB" sz="2000" dirty="0">
                <a:solidFill>
                  <a:srgbClr val="423F74"/>
                </a:solidFill>
              </a:rPr>
              <a:t>Public launch </a:t>
            </a:r>
            <a:r>
              <a:rPr lang="en-GB" sz="2000" dirty="0" smtClean="0">
                <a:solidFill>
                  <a:srgbClr val="423F74"/>
                </a:solidFill>
              </a:rPr>
              <a:t>29</a:t>
            </a:r>
            <a:r>
              <a:rPr lang="en-GB" sz="2000" baseline="30000" dirty="0" smtClean="0">
                <a:solidFill>
                  <a:srgbClr val="423F74"/>
                </a:solidFill>
              </a:rPr>
              <a:t>th</a:t>
            </a:r>
            <a:r>
              <a:rPr lang="en-GB" sz="2000" dirty="0" smtClean="0">
                <a:solidFill>
                  <a:srgbClr val="423F74"/>
                </a:solidFill>
              </a:rPr>
              <a:t> April 2020 </a:t>
            </a:r>
            <a:endParaRPr lang="en-GB" sz="2000" dirty="0">
              <a:solidFill>
                <a:srgbClr val="423F74"/>
              </a:solidFill>
            </a:endParaRPr>
          </a:p>
          <a:p>
            <a:pPr marL="0" indent="0">
              <a:buNone/>
            </a:pPr>
            <a:endParaRPr lang="en-GB" sz="2000" dirty="0"/>
          </a:p>
          <a:p>
            <a:r>
              <a:rPr lang="en-GB" sz="2000" dirty="0">
                <a:solidFill>
                  <a:srgbClr val="423F74"/>
                </a:solidFill>
              </a:rPr>
              <a:t>Follow instructions to click through to </a:t>
            </a:r>
            <a:r>
              <a:rPr lang="en-GB" sz="2000" dirty="0" smtClean="0">
                <a:hlinkClick r:id="rId2"/>
              </a:rPr>
              <a:t>www.inourplace.co.uk</a:t>
            </a:r>
            <a:endParaRPr lang="en-GB" sz="2000" dirty="0"/>
          </a:p>
          <a:p>
            <a:endParaRPr lang="en-GB" sz="2000" dirty="0" smtClean="0"/>
          </a:p>
          <a:p>
            <a:r>
              <a:rPr lang="en-GB" sz="2000" dirty="0" smtClean="0">
                <a:solidFill>
                  <a:srgbClr val="423F74"/>
                </a:solidFill>
              </a:rPr>
              <a:t>Access code will be forwarded on to you on the 27</a:t>
            </a:r>
            <a:r>
              <a:rPr lang="en-GB" sz="2000" baseline="30000" dirty="0" smtClean="0">
                <a:solidFill>
                  <a:srgbClr val="423F74"/>
                </a:solidFill>
              </a:rPr>
              <a:t>th</a:t>
            </a:r>
            <a:r>
              <a:rPr lang="en-GB" sz="2000" dirty="0" smtClean="0">
                <a:solidFill>
                  <a:srgbClr val="423F74"/>
                </a:solidFill>
              </a:rPr>
              <a:t> April 2020 ahead of the launch </a:t>
            </a:r>
            <a:r>
              <a:rPr lang="en-GB" sz="2000" dirty="0" smtClean="0">
                <a:solidFill>
                  <a:srgbClr val="FF0000"/>
                </a:solidFill>
              </a:rPr>
              <a:t>PLEASE DO NOT SHARE CODES UNTIL 29/4/20</a:t>
            </a:r>
            <a:endParaRPr lang="en-GB" sz="2000" dirty="0">
              <a:solidFill>
                <a:srgbClr val="FF0000"/>
              </a:solidFill>
            </a:endParaRPr>
          </a:p>
          <a:p>
            <a:pPr marL="0" indent="0">
              <a:buNone/>
            </a:pPr>
            <a:endParaRPr lang="en-GB" sz="2000" dirty="0"/>
          </a:p>
          <a:p>
            <a:r>
              <a:rPr lang="en-GB" sz="2000" dirty="0">
                <a:solidFill>
                  <a:srgbClr val="423F74"/>
                </a:solidFill>
              </a:rPr>
              <a:t>Once parents have created an account they enter select the course they wish to access and enter the relevant </a:t>
            </a:r>
            <a:r>
              <a:rPr lang="en-GB" sz="2000" dirty="0" smtClean="0">
                <a:solidFill>
                  <a:srgbClr val="423F74"/>
                </a:solidFill>
              </a:rPr>
              <a:t>code</a:t>
            </a:r>
            <a:endParaRPr lang="en-GB" sz="2000" dirty="0">
              <a:solidFill>
                <a:srgbClr val="423F74"/>
              </a:solidFill>
            </a:endParaRPr>
          </a:p>
          <a:p>
            <a:endParaRPr lang="en-GB" sz="2000" dirty="0"/>
          </a:p>
          <a:p>
            <a:r>
              <a:rPr lang="en-GB" sz="2000" dirty="0">
                <a:solidFill>
                  <a:srgbClr val="423F74"/>
                </a:solidFill>
              </a:rPr>
              <a:t>Their account remembers that they have access to that course and resumes where they left </a:t>
            </a:r>
            <a:r>
              <a:rPr lang="en-GB" sz="2000" dirty="0" smtClean="0">
                <a:solidFill>
                  <a:srgbClr val="423F74"/>
                </a:solidFill>
              </a:rPr>
              <a:t>off </a:t>
            </a:r>
            <a:endParaRPr lang="en-GB" sz="2000" dirty="0">
              <a:solidFill>
                <a:srgbClr val="423F74"/>
              </a:solidFill>
            </a:endParaRPr>
          </a:p>
          <a:p>
            <a:endParaRPr lang="en-GB" sz="2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1029588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Courses</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000" dirty="0">
                <a:solidFill>
                  <a:srgbClr val="423F74"/>
                </a:solidFill>
              </a:rPr>
              <a:t>Accessible by PC, laptop, tablet and smart phone (modern browser required) </a:t>
            </a:r>
          </a:p>
          <a:p>
            <a:pPr>
              <a:buFont typeface="Arial" pitchFamily="34" charset="0"/>
              <a:buChar char="•"/>
            </a:pPr>
            <a:r>
              <a:rPr lang="en-GB" sz="2000" dirty="0">
                <a:solidFill>
                  <a:srgbClr val="423F74"/>
                </a:solidFill>
              </a:rPr>
              <a:t>9-11 modules, 15-20 minutes </a:t>
            </a:r>
            <a:r>
              <a:rPr lang="en-GB" sz="2000" dirty="0" smtClean="0">
                <a:solidFill>
                  <a:srgbClr val="423F74"/>
                </a:solidFill>
              </a:rPr>
              <a:t>each</a:t>
            </a:r>
            <a:endParaRPr lang="en-GB" sz="2000" dirty="0">
              <a:solidFill>
                <a:srgbClr val="423F74"/>
              </a:solidFill>
            </a:endParaRPr>
          </a:p>
          <a:p>
            <a:pPr>
              <a:buFont typeface="Arial" pitchFamily="34" charset="0"/>
              <a:buChar char="•"/>
            </a:pPr>
            <a:r>
              <a:rPr lang="en-GB" sz="2000" dirty="0">
                <a:solidFill>
                  <a:srgbClr val="423F74"/>
                </a:solidFill>
              </a:rPr>
              <a:t>Recommended to take a few days between modules to put ideas into practice and complete ‘Home Activities’</a:t>
            </a:r>
          </a:p>
          <a:p>
            <a:pPr>
              <a:buFont typeface="Arial" pitchFamily="34" charset="0"/>
              <a:buChar char="•"/>
            </a:pPr>
            <a:r>
              <a:rPr lang="en-GB" sz="2000" dirty="0">
                <a:solidFill>
                  <a:srgbClr val="423F74"/>
                </a:solidFill>
              </a:rPr>
              <a:t>Certificate at the end</a:t>
            </a:r>
          </a:p>
          <a:p>
            <a:pPr>
              <a:buFont typeface="Arial" pitchFamily="34" charset="0"/>
              <a:buChar char="•"/>
            </a:pPr>
            <a:r>
              <a:rPr lang="en-GB" sz="2000" dirty="0">
                <a:solidFill>
                  <a:srgbClr val="423F74"/>
                </a:solidFill>
              </a:rPr>
              <a:t>Indefinite access – once the coupon code has been used access is non-expiry even if code expires</a:t>
            </a:r>
          </a:p>
          <a:p>
            <a:pPr>
              <a:buFont typeface="Arial" pitchFamily="34" charset="0"/>
              <a:buChar char="•"/>
            </a:pPr>
            <a:r>
              <a:rPr lang="en-GB" sz="2000" dirty="0">
                <a:solidFill>
                  <a:srgbClr val="423F74"/>
                </a:solidFill>
              </a:rPr>
              <a:t>Non-prescriptive</a:t>
            </a:r>
          </a:p>
          <a:p>
            <a:pPr>
              <a:buFont typeface="Arial" pitchFamily="34" charset="0"/>
              <a:buChar char="•"/>
            </a:pPr>
            <a:r>
              <a:rPr lang="en-GB" sz="2000" dirty="0">
                <a:solidFill>
                  <a:srgbClr val="423F74"/>
                </a:solidFill>
              </a:rPr>
              <a:t>Introduces a way of thinking about what is going on, relevant across the age range – as demonstrated by virtual families within the </a:t>
            </a:r>
            <a:r>
              <a:rPr lang="en-GB" sz="2000" dirty="0" smtClean="0">
                <a:solidFill>
                  <a:srgbClr val="423F74"/>
                </a:solidFill>
              </a:rPr>
              <a:t>courses</a:t>
            </a:r>
            <a:endParaRPr lang="en-GB" sz="2000" dirty="0">
              <a:solidFill>
                <a:srgbClr val="423F74"/>
              </a:solidFill>
            </a:endParaRPr>
          </a:p>
          <a:p>
            <a:endParaRPr lang="en-GB"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2673089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4824" t="15519" r="25740" b="4453"/>
          <a:stretch/>
        </p:blipFill>
        <p:spPr bwMode="auto">
          <a:xfrm>
            <a:off x="3037726" y="613073"/>
            <a:ext cx="6188678" cy="56353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urved Down Arrow 5"/>
          <p:cNvSpPr/>
          <p:nvPr/>
        </p:nvSpPr>
        <p:spPr bwMode="auto">
          <a:xfrm>
            <a:off x="1239863" y="181025"/>
            <a:ext cx="1797863" cy="432048"/>
          </a:xfrm>
          <a:prstGeom prst="curvedDownArrow">
            <a:avLst/>
          </a:prstGeom>
          <a:solidFill>
            <a:srgbClr val="FF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smtClean="0">
              <a:ln>
                <a:noFill/>
              </a:ln>
              <a:solidFill>
                <a:srgbClr val="D51178"/>
              </a:solidFill>
              <a:effectLst/>
              <a:latin typeface="Arial" panose="020B0604020202020204" pitchFamily="34" charset="0"/>
              <a:ea typeface="ＭＳ Ｐゴシック" panose="020B0600070205080204" pitchFamily="34" charset="-128"/>
            </a:endParaRPr>
          </a:p>
        </p:txBody>
      </p:sp>
      <p:sp>
        <p:nvSpPr>
          <p:cNvPr id="7" name="TextBox 6"/>
          <p:cNvSpPr txBox="1"/>
          <p:nvPr/>
        </p:nvSpPr>
        <p:spPr>
          <a:xfrm>
            <a:off x="231751" y="829097"/>
            <a:ext cx="1728192" cy="523220"/>
          </a:xfrm>
          <a:prstGeom prst="rect">
            <a:avLst/>
          </a:prstGeom>
          <a:noFill/>
        </p:spPr>
        <p:txBody>
          <a:bodyPr wrap="square" rtlCol="0">
            <a:spAutoFit/>
          </a:bodyPr>
          <a:lstStyle/>
          <a:p>
            <a:r>
              <a:rPr lang="en-GB" sz="1400" dirty="0" smtClean="0">
                <a:latin typeface="+mn-lt"/>
              </a:rPr>
              <a:t>Name of course and module title</a:t>
            </a:r>
            <a:endParaRPr lang="en-GB" sz="1400" dirty="0">
              <a:latin typeface="+mn-lt"/>
            </a:endParaRPr>
          </a:p>
        </p:txBody>
      </p:sp>
      <p:sp>
        <p:nvSpPr>
          <p:cNvPr id="8" name="TextBox 7"/>
          <p:cNvSpPr txBox="1"/>
          <p:nvPr/>
        </p:nvSpPr>
        <p:spPr>
          <a:xfrm>
            <a:off x="28034" y="1567760"/>
            <a:ext cx="2661959" cy="738664"/>
          </a:xfrm>
          <a:prstGeom prst="rect">
            <a:avLst/>
          </a:prstGeom>
          <a:noFill/>
        </p:spPr>
        <p:txBody>
          <a:bodyPr wrap="square" rtlCol="0">
            <a:spAutoFit/>
          </a:bodyPr>
          <a:lstStyle/>
          <a:p>
            <a:r>
              <a:rPr lang="en-GB" sz="1400" dirty="0">
                <a:latin typeface="+mn-lt"/>
              </a:rPr>
              <a:t>Module progress bar. Ticks = completed units, circles = units yet to </a:t>
            </a:r>
            <a:r>
              <a:rPr lang="en-GB" sz="1400" dirty="0" smtClean="0">
                <a:latin typeface="+mn-lt"/>
              </a:rPr>
              <a:t>complete</a:t>
            </a:r>
            <a:endParaRPr lang="en-GB" sz="1400" dirty="0">
              <a:latin typeface="+mn-lt"/>
            </a:endParaRPr>
          </a:p>
        </p:txBody>
      </p:sp>
      <p:cxnSp>
        <p:nvCxnSpPr>
          <p:cNvPr id="11" name="Straight Arrow Connector 10"/>
          <p:cNvCxnSpPr/>
          <p:nvPr/>
        </p:nvCxnSpPr>
        <p:spPr bwMode="auto">
          <a:xfrm flipV="1">
            <a:off x="1959943" y="1044540"/>
            <a:ext cx="1224136" cy="431468"/>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375767" y="2701305"/>
            <a:ext cx="2196244" cy="338554"/>
          </a:xfrm>
          <a:prstGeom prst="rect">
            <a:avLst/>
          </a:prstGeom>
          <a:noFill/>
        </p:spPr>
        <p:txBody>
          <a:bodyPr wrap="square" rtlCol="0">
            <a:spAutoFit/>
          </a:bodyPr>
          <a:lstStyle/>
          <a:p>
            <a:r>
              <a:rPr lang="en-GB" sz="1600" dirty="0" smtClean="0">
                <a:latin typeface="+mn-lt"/>
              </a:rPr>
              <a:t>Name of unit</a:t>
            </a:r>
            <a:endParaRPr lang="en-GB" sz="1600" dirty="0">
              <a:latin typeface="+mn-lt"/>
            </a:endParaRPr>
          </a:p>
        </p:txBody>
      </p:sp>
      <p:cxnSp>
        <p:nvCxnSpPr>
          <p:cNvPr id="13" name="Straight Arrow Connector 12"/>
          <p:cNvCxnSpPr/>
          <p:nvPr/>
        </p:nvCxnSpPr>
        <p:spPr bwMode="auto">
          <a:xfrm flipV="1">
            <a:off x="1959943" y="1731229"/>
            <a:ext cx="2952328" cy="1107914"/>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Box 14"/>
          <p:cNvSpPr txBox="1"/>
          <p:nvPr/>
        </p:nvSpPr>
        <p:spPr>
          <a:xfrm>
            <a:off x="231751" y="3461835"/>
            <a:ext cx="2458242" cy="1107996"/>
          </a:xfrm>
          <a:prstGeom prst="rect">
            <a:avLst/>
          </a:prstGeom>
          <a:noFill/>
        </p:spPr>
        <p:txBody>
          <a:bodyPr wrap="square" rtlCol="0">
            <a:spAutoFit/>
          </a:bodyPr>
          <a:lstStyle/>
          <a:p>
            <a:r>
              <a:rPr lang="en-GB" sz="1400" dirty="0">
                <a:latin typeface="+mn-lt"/>
              </a:rPr>
              <a:t>Audio bar, plays automatically, can be switched off in settings</a:t>
            </a:r>
          </a:p>
          <a:p>
            <a:endParaRPr lang="en-GB" dirty="0"/>
          </a:p>
        </p:txBody>
      </p:sp>
      <p:cxnSp>
        <p:nvCxnSpPr>
          <p:cNvPr id="16" name="Straight Arrow Connector 15"/>
          <p:cNvCxnSpPr/>
          <p:nvPr/>
        </p:nvCxnSpPr>
        <p:spPr bwMode="auto">
          <a:xfrm flipV="1">
            <a:off x="1997518" y="2594163"/>
            <a:ext cx="1269959" cy="867672"/>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24" y="5083926"/>
            <a:ext cx="2607743" cy="857739"/>
          </a:xfrm>
          <a:prstGeom prst="rect">
            <a:avLst/>
          </a:prstGeom>
        </p:spPr>
      </p:pic>
    </p:spTree>
    <p:extLst>
      <p:ext uri="{BB962C8B-B14F-4D97-AF65-F5344CB8AC3E}">
        <p14:creationId xmlns:p14="http://schemas.microsoft.com/office/powerpoint/2010/main" val="2571756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to find out more</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000" dirty="0">
                <a:hlinkClick r:id="rId2"/>
              </a:rPr>
              <a:t>www.solihullapproachparenting.com</a:t>
            </a:r>
            <a:endParaRPr lang="en-GB" sz="2000" dirty="0"/>
          </a:p>
          <a:p>
            <a:pPr marL="0" indent="0"/>
            <a:endParaRPr lang="en-GB" sz="2000" dirty="0"/>
          </a:p>
          <a:p>
            <a:pPr>
              <a:buFont typeface="Arial" pitchFamily="34" charset="0"/>
              <a:buChar char="•"/>
            </a:pPr>
            <a:r>
              <a:rPr lang="en-GB" sz="2000" dirty="0">
                <a:hlinkClick r:id="rId3"/>
              </a:rPr>
              <a:t>www.inourplace.co.uk</a:t>
            </a:r>
            <a:endParaRPr lang="en-GB" sz="2000" dirty="0"/>
          </a:p>
          <a:p>
            <a:pPr>
              <a:buFont typeface="Arial" pitchFamily="34" charset="0"/>
              <a:buChar char="•"/>
            </a:pPr>
            <a:endParaRPr lang="en-GB" sz="2000" dirty="0"/>
          </a:p>
          <a:p>
            <a:pPr>
              <a:buFont typeface="Arial" pitchFamily="34" charset="0"/>
              <a:buChar char="•"/>
            </a:pPr>
            <a:r>
              <a:rPr lang="en-GB" sz="2000" dirty="0">
                <a:solidFill>
                  <a:srgbClr val="423F74"/>
                </a:solidFill>
              </a:rPr>
              <a:t>For help with technical issues contact </a:t>
            </a:r>
            <a:r>
              <a:rPr lang="en-GB" sz="2000" dirty="0">
                <a:hlinkClick r:id="rId4"/>
              </a:rPr>
              <a:t>solihull.approach@heartofengland.nhs.uk</a:t>
            </a:r>
            <a:r>
              <a:rPr lang="en-GB" sz="2000" dirty="0"/>
              <a:t> </a:t>
            </a:r>
            <a:r>
              <a:rPr lang="en-GB" sz="2000" dirty="0">
                <a:solidFill>
                  <a:srgbClr val="423F74"/>
                </a:solidFill>
              </a:rPr>
              <a:t>0121 296 4448 </a:t>
            </a:r>
          </a:p>
          <a:p>
            <a:pPr marL="360363" lvl="2" indent="0">
              <a:spcBef>
                <a:spcPts val="800"/>
              </a:spcBef>
              <a:buClrTx/>
              <a:buNone/>
            </a:pPr>
            <a:r>
              <a:rPr lang="en-GB" sz="2000" dirty="0">
                <a:solidFill>
                  <a:srgbClr val="423F74"/>
                </a:solidFill>
              </a:rPr>
              <a:t>(The most common issue can be resolved by accessing the courses via a modern browser such as Google Chrome, Firefox, or Explorer 10)</a:t>
            </a:r>
          </a:p>
          <a:p>
            <a:pPr marL="360363" lvl="2" indent="0">
              <a:spcBef>
                <a:spcPts val="800"/>
              </a:spcBef>
              <a:buClrTx/>
              <a:buNone/>
            </a:pPr>
            <a:endParaRPr lang="en-GB" sz="2000" dirty="0">
              <a:solidFill>
                <a:srgbClr val="423F74"/>
              </a:solidFill>
            </a:endParaRPr>
          </a:p>
          <a:p>
            <a:pPr marL="342900" lvl="2" indent="-342900">
              <a:spcBef>
                <a:spcPts val="800"/>
              </a:spcBef>
              <a:buFont typeface="Arial" pitchFamily="34" charset="0"/>
              <a:buChar char="•"/>
            </a:pPr>
            <a:r>
              <a:rPr lang="en-GB" sz="2000" dirty="0">
                <a:solidFill>
                  <a:srgbClr val="423F74"/>
                </a:solidFill>
              </a:rPr>
              <a:t>Any other queries contact </a:t>
            </a:r>
            <a:r>
              <a:rPr lang="en-GB" sz="2000" dirty="0" smtClean="0">
                <a:solidFill>
                  <a:srgbClr val="423F74"/>
                </a:solidFill>
              </a:rPr>
              <a:t>the BCUHB Public Health Team at </a:t>
            </a:r>
            <a:r>
              <a:rPr lang="en-GB" sz="2000" dirty="0" smtClean="0">
                <a:hlinkClick r:id="rId5"/>
              </a:rPr>
              <a:t>nwsol@wales.nhs.uk</a:t>
            </a:r>
            <a:r>
              <a:rPr lang="en-GB" sz="2000" dirty="0" smtClean="0"/>
              <a:t> </a:t>
            </a:r>
            <a:endParaRPr lang="en-GB" sz="2000" dirty="0"/>
          </a:p>
          <a:p>
            <a:endParaRPr lang="en-GB" sz="2000" dirty="0"/>
          </a:p>
        </p:txBody>
      </p:sp>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524635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791" y="457200"/>
            <a:ext cx="7704856" cy="875953"/>
          </a:xfrm>
        </p:spPr>
        <p:txBody>
          <a:bodyPr/>
          <a:lstStyle/>
          <a:p>
            <a:r>
              <a:rPr lang="en-GB" dirty="0" smtClean="0"/>
              <a:t>What is The Solihull Approach?</a:t>
            </a:r>
            <a:endParaRPr lang="en-GB" dirty="0"/>
          </a:p>
        </p:txBody>
      </p:sp>
      <p:sp>
        <p:nvSpPr>
          <p:cNvPr id="3" name="Content Placeholder 2"/>
          <p:cNvSpPr>
            <a:spLocks noGrp="1"/>
          </p:cNvSpPr>
          <p:nvPr>
            <p:ph idx="1"/>
          </p:nvPr>
        </p:nvSpPr>
        <p:spPr>
          <a:xfrm>
            <a:off x="838200" y="1765201"/>
            <a:ext cx="9085263" cy="4483199"/>
          </a:xfrm>
        </p:spPr>
        <p:txBody>
          <a:bodyPr/>
          <a:lstStyle/>
          <a:p>
            <a:pPr marL="274320" lvl="0" indent="-274320">
              <a:buClr>
                <a:srgbClr val="AA2B1E"/>
              </a:buClr>
              <a:buFont typeface="Brush Script MT" pitchFamily="66" charset="0"/>
              <a:buChar char="O"/>
            </a:pPr>
            <a:r>
              <a:rPr lang="en-GB" sz="1800" dirty="0">
                <a:solidFill>
                  <a:srgbClr val="423F74"/>
                </a:solidFill>
              </a:rPr>
              <a:t>The Solihull Approach is a not-for-profit  </a:t>
            </a:r>
            <a:r>
              <a:rPr lang="en-GB" sz="1800" i="1" dirty="0">
                <a:solidFill>
                  <a:srgbClr val="423F74"/>
                </a:solidFill>
              </a:rPr>
              <a:t>NHS</a:t>
            </a:r>
            <a:r>
              <a:rPr lang="en-GB" sz="1800" dirty="0">
                <a:solidFill>
                  <a:srgbClr val="423F74"/>
                </a:solidFill>
              </a:rPr>
              <a:t> organisation promoting emotional health and well-being by supporting relationships. Established in </a:t>
            </a:r>
            <a:r>
              <a:rPr lang="en-GB" sz="1800" dirty="0" smtClean="0">
                <a:solidFill>
                  <a:srgbClr val="423F74"/>
                </a:solidFill>
              </a:rPr>
              <a:t>1996</a:t>
            </a:r>
            <a:endParaRPr lang="en-GB" sz="1800" dirty="0">
              <a:solidFill>
                <a:srgbClr val="423F74"/>
              </a:solidFill>
            </a:endParaRPr>
          </a:p>
          <a:p>
            <a:pPr marL="274320" lvl="0" indent="-274320">
              <a:buClr>
                <a:srgbClr val="AA2B1E"/>
              </a:buClr>
              <a:buFont typeface="Brush Script MT" pitchFamily="66" charset="0"/>
              <a:buChar char="O"/>
            </a:pPr>
            <a:r>
              <a:rPr lang="en-GB" sz="1800" dirty="0">
                <a:solidFill>
                  <a:srgbClr val="423F74"/>
                </a:solidFill>
              </a:rPr>
              <a:t>Track record of providing highly acclaimed training courses to over 25,000 professionals in over 80 areas of the UK and further afield, within Health, Education and Social care</a:t>
            </a:r>
          </a:p>
          <a:p>
            <a:pPr marL="274320" lvl="0" indent="-274320">
              <a:buClr>
                <a:srgbClr val="AA2B1E"/>
              </a:buClr>
              <a:buFont typeface="Brush Script MT" pitchFamily="66" charset="0"/>
              <a:buChar char="O"/>
            </a:pPr>
            <a:r>
              <a:rPr lang="en-GB" sz="1800" dirty="0">
                <a:solidFill>
                  <a:srgbClr val="423F74"/>
                </a:solidFill>
              </a:rPr>
              <a:t>The Solihull Approach is included in the UK Department of Health’s Healthy Child </a:t>
            </a:r>
            <a:r>
              <a:rPr lang="en-GB" sz="1800" dirty="0" smtClean="0">
                <a:solidFill>
                  <a:srgbClr val="423F74"/>
                </a:solidFill>
              </a:rPr>
              <a:t>Programme</a:t>
            </a:r>
            <a:endParaRPr lang="en-GB" sz="1800" dirty="0">
              <a:solidFill>
                <a:srgbClr val="423F74"/>
              </a:solidFill>
            </a:endParaRPr>
          </a:p>
          <a:p>
            <a:pPr marL="274320" lvl="0" indent="-274320">
              <a:buClr>
                <a:srgbClr val="AA2B1E"/>
              </a:buClr>
              <a:buFont typeface="Brush Script MT" pitchFamily="66" charset="0"/>
              <a:buChar char="O"/>
            </a:pPr>
            <a:r>
              <a:rPr lang="en-GB" sz="1800" dirty="0">
                <a:solidFill>
                  <a:srgbClr val="423F74"/>
                </a:solidFill>
              </a:rPr>
              <a:t>Nationally and Internationally acclaimed face to face courses for parents, carers and grandparents</a:t>
            </a:r>
          </a:p>
          <a:p>
            <a:pPr marL="274320" lvl="0" indent="-274320">
              <a:buClr>
                <a:srgbClr val="AA2B1E"/>
              </a:buClr>
              <a:buFont typeface="Brush Script MT" pitchFamily="66" charset="0"/>
              <a:buChar char="O"/>
            </a:pPr>
            <a:r>
              <a:rPr lang="en-GB" sz="1800" dirty="0">
                <a:solidFill>
                  <a:srgbClr val="423F74"/>
                </a:solidFill>
              </a:rPr>
              <a:t>Evidence based, accredited, online courses from </a:t>
            </a:r>
            <a:r>
              <a:rPr lang="en-GB" sz="1800" dirty="0" smtClean="0">
                <a:solidFill>
                  <a:srgbClr val="423F74"/>
                </a:solidFill>
              </a:rPr>
              <a:t>pre-birth </a:t>
            </a:r>
            <a:r>
              <a:rPr lang="en-GB" sz="1800" dirty="0">
                <a:solidFill>
                  <a:srgbClr val="423F74"/>
                </a:solidFill>
              </a:rPr>
              <a:t>to adolescence, developed with practitioners and parents, tested in the field and with an ongoing research </a:t>
            </a:r>
            <a:r>
              <a:rPr lang="en-GB" sz="1800" dirty="0" smtClean="0">
                <a:solidFill>
                  <a:srgbClr val="423F74"/>
                </a:solidFill>
              </a:rPr>
              <a:t>programme</a:t>
            </a:r>
            <a:endParaRPr lang="en-GB" sz="1800" dirty="0">
              <a:solidFill>
                <a:srgbClr val="423F74"/>
              </a:solidFill>
            </a:endParaRPr>
          </a:p>
          <a:p>
            <a:pPr marL="274320" lvl="0" indent="-274320">
              <a:buClr>
                <a:srgbClr val="AA2B1E"/>
              </a:buClr>
              <a:buFont typeface="Brush Script MT" pitchFamily="66" charset="0"/>
              <a:buChar char="O"/>
            </a:pPr>
            <a:r>
              <a:rPr lang="en-GB" sz="1800" dirty="0">
                <a:solidFill>
                  <a:srgbClr val="423F74"/>
                </a:solidFill>
              </a:rPr>
              <a:t>Results are already showing a decrease in conflict in the home, and increase in closeness of relationships</a:t>
            </a:r>
          </a:p>
          <a:p>
            <a:pPr marL="0" indent="0">
              <a:buNone/>
            </a:pP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403236"/>
            <a:ext cx="2991244" cy="983880"/>
          </a:xfrm>
          <a:prstGeom prst="rect">
            <a:avLst/>
          </a:prstGeom>
        </p:spPr>
      </p:pic>
    </p:spTree>
    <p:extLst>
      <p:ext uri="{BB962C8B-B14F-4D97-AF65-F5344CB8AC3E}">
        <p14:creationId xmlns:p14="http://schemas.microsoft.com/office/powerpoint/2010/main" val="3066387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on offer?  </a:t>
            </a:r>
            <a:endParaRPr lang="en-GB" dirty="0"/>
          </a:p>
        </p:txBody>
      </p:sp>
      <p:sp>
        <p:nvSpPr>
          <p:cNvPr id="3" name="Content Placeholder 2"/>
          <p:cNvSpPr>
            <a:spLocks noGrp="1"/>
          </p:cNvSpPr>
          <p:nvPr>
            <p:ph idx="1"/>
          </p:nvPr>
        </p:nvSpPr>
        <p:spPr/>
        <p:txBody>
          <a:bodyPr/>
          <a:lstStyle/>
          <a:p>
            <a:pPr marL="0" indent="0">
              <a:buNone/>
            </a:pPr>
            <a:r>
              <a:rPr lang="en-GB" sz="2000" dirty="0" smtClean="0">
                <a:solidFill>
                  <a:srgbClr val="423F74"/>
                </a:solidFill>
              </a:rPr>
              <a:t>BCUHB PUBLIC HEALTH TEAM </a:t>
            </a:r>
            <a:r>
              <a:rPr lang="en-GB" sz="2000" dirty="0">
                <a:solidFill>
                  <a:srgbClr val="423F74"/>
                </a:solidFill>
              </a:rPr>
              <a:t>HAVE PURCHASED A MULTI-USER LICENCE VALID UNTIL END </a:t>
            </a:r>
            <a:r>
              <a:rPr lang="en-GB" sz="2000" b="1" dirty="0" smtClean="0">
                <a:solidFill>
                  <a:srgbClr val="423F74"/>
                </a:solidFill>
              </a:rPr>
              <a:t>NOVEMBER 2022 </a:t>
            </a:r>
            <a:r>
              <a:rPr lang="en-GB" sz="2000" dirty="0" smtClean="0">
                <a:solidFill>
                  <a:srgbClr val="423F74"/>
                </a:solidFill>
              </a:rPr>
              <a:t>WHICH </a:t>
            </a:r>
            <a:r>
              <a:rPr lang="en-GB" sz="2000" dirty="0">
                <a:solidFill>
                  <a:srgbClr val="423F74"/>
                </a:solidFill>
              </a:rPr>
              <a:t>ENABLES:</a:t>
            </a:r>
          </a:p>
          <a:p>
            <a:pPr marL="0" indent="0">
              <a:buNone/>
            </a:pPr>
            <a:endParaRPr lang="en-GB" sz="2000" dirty="0">
              <a:solidFill>
                <a:schemeClr val="bg2">
                  <a:lumMod val="25000"/>
                </a:schemeClr>
              </a:solidFill>
            </a:endParaRPr>
          </a:p>
          <a:p>
            <a:pPr marL="0" indent="0">
              <a:buNone/>
            </a:pPr>
            <a:r>
              <a:rPr lang="en-GB" sz="2000" b="1" dirty="0">
                <a:solidFill>
                  <a:srgbClr val="FF0000"/>
                </a:solidFill>
              </a:rPr>
              <a:t>FREE</a:t>
            </a:r>
            <a:r>
              <a:rPr lang="en-GB" sz="2000" b="1" dirty="0"/>
              <a:t> </a:t>
            </a:r>
            <a:r>
              <a:rPr lang="en-GB" sz="2000" dirty="0">
                <a:solidFill>
                  <a:srgbClr val="423F74"/>
                </a:solidFill>
              </a:rPr>
              <a:t>ACCESS FOR </a:t>
            </a:r>
            <a:r>
              <a:rPr lang="en-GB" sz="2000" b="1" u="sng" dirty="0">
                <a:solidFill>
                  <a:srgbClr val="423F74"/>
                </a:solidFill>
              </a:rPr>
              <a:t>ALL </a:t>
            </a:r>
            <a:r>
              <a:rPr lang="en-GB" sz="2000" b="1" u="sng" dirty="0" smtClean="0">
                <a:solidFill>
                  <a:srgbClr val="423F74"/>
                </a:solidFill>
              </a:rPr>
              <a:t>NORTH WALES </a:t>
            </a:r>
            <a:r>
              <a:rPr lang="en-GB" sz="2000" b="1" u="sng" dirty="0">
                <a:solidFill>
                  <a:srgbClr val="423F74"/>
                </a:solidFill>
              </a:rPr>
              <a:t>RESIDENTS </a:t>
            </a:r>
            <a:r>
              <a:rPr lang="en-GB" sz="2000" dirty="0">
                <a:solidFill>
                  <a:srgbClr val="423F74"/>
                </a:solidFill>
              </a:rPr>
              <a:t>TO </a:t>
            </a:r>
            <a:r>
              <a:rPr lang="en-GB" sz="2000" dirty="0" smtClean="0">
                <a:solidFill>
                  <a:srgbClr val="423F74"/>
                </a:solidFill>
              </a:rPr>
              <a:t>4 </a:t>
            </a:r>
            <a:r>
              <a:rPr lang="en-GB" sz="2000" dirty="0">
                <a:solidFill>
                  <a:srgbClr val="423F74"/>
                </a:solidFill>
              </a:rPr>
              <a:t>ONLINE COURSES FOR PARENTS, PARENTS-TO-BE, AND CARERS</a:t>
            </a:r>
          </a:p>
          <a:p>
            <a:endParaRPr lang="en-GB" sz="2000" dirty="0">
              <a:solidFill>
                <a:schemeClr val="bg2">
                  <a:lumMod val="25000"/>
                </a:schemeClr>
              </a:solidFill>
            </a:endParaRPr>
          </a:p>
          <a:p>
            <a:r>
              <a:rPr lang="en-GB" sz="2000" b="1" dirty="0">
                <a:solidFill>
                  <a:srgbClr val="00B050"/>
                </a:solidFill>
              </a:rPr>
              <a:t>Understanding </a:t>
            </a:r>
            <a:r>
              <a:rPr lang="en-GB" sz="2000" b="1" dirty="0" smtClean="0">
                <a:solidFill>
                  <a:srgbClr val="00B050"/>
                </a:solidFill>
              </a:rPr>
              <a:t>your Pregnancy, Labour &amp; Birth</a:t>
            </a:r>
            <a:endParaRPr lang="en-GB" sz="2000" b="1" dirty="0">
              <a:solidFill>
                <a:srgbClr val="00B050"/>
              </a:solidFill>
            </a:endParaRPr>
          </a:p>
          <a:p>
            <a:r>
              <a:rPr lang="en-GB" sz="2000" b="1" dirty="0">
                <a:solidFill>
                  <a:srgbClr val="D51178"/>
                </a:solidFill>
              </a:rPr>
              <a:t>Understanding your </a:t>
            </a:r>
            <a:r>
              <a:rPr lang="en-GB" sz="2000" b="1" dirty="0" smtClean="0">
                <a:solidFill>
                  <a:srgbClr val="D51178"/>
                </a:solidFill>
              </a:rPr>
              <a:t>baby</a:t>
            </a:r>
          </a:p>
          <a:p>
            <a:r>
              <a:rPr lang="en-GB" sz="2000" b="1" dirty="0" smtClean="0">
                <a:solidFill>
                  <a:srgbClr val="7030A0"/>
                </a:solidFill>
              </a:rPr>
              <a:t>Understanding </a:t>
            </a:r>
            <a:r>
              <a:rPr lang="en-GB" sz="2000" b="1" dirty="0">
                <a:solidFill>
                  <a:srgbClr val="7030A0"/>
                </a:solidFill>
              </a:rPr>
              <a:t>Your </a:t>
            </a:r>
            <a:r>
              <a:rPr lang="en-GB" sz="2000" b="1" dirty="0" smtClean="0">
                <a:solidFill>
                  <a:srgbClr val="7030A0"/>
                </a:solidFill>
              </a:rPr>
              <a:t>Child </a:t>
            </a:r>
            <a:r>
              <a:rPr lang="en-GB" sz="2000" b="1" dirty="0">
                <a:solidFill>
                  <a:srgbClr val="7030A0"/>
                </a:solidFill>
              </a:rPr>
              <a:t>0-18 </a:t>
            </a:r>
            <a:r>
              <a:rPr lang="en-GB" sz="2000" b="1" dirty="0" err="1">
                <a:solidFill>
                  <a:srgbClr val="7030A0"/>
                </a:solidFill>
              </a:rPr>
              <a:t>yrs</a:t>
            </a:r>
            <a:endParaRPr lang="en-GB" sz="2000" b="1" dirty="0">
              <a:solidFill>
                <a:srgbClr val="7030A0"/>
              </a:solidFill>
            </a:endParaRPr>
          </a:p>
          <a:p>
            <a:r>
              <a:rPr lang="en-GB" sz="2000" b="1" dirty="0" smtClean="0">
                <a:solidFill>
                  <a:srgbClr val="0070C0"/>
                </a:solidFill>
              </a:rPr>
              <a:t>Understanding your teenagers brain</a:t>
            </a:r>
            <a:endParaRPr lang="en-GB" sz="2000" b="1" dirty="0">
              <a:solidFill>
                <a:srgbClr val="0070C0"/>
              </a:solidFill>
            </a:endParaRPr>
          </a:p>
          <a:p>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60543" y="352980"/>
            <a:ext cx="2991244" cy="983880"/>
          </a:xfrm>
          <a:prstGeom prst="rect">
            <a:avLst/>
          </a:prstGeom>
        </p:spPr>
      </p:pic>
    </p:spTree>
    <p:extLst>
      <p:ext uri="{BB962C8B-B14F-4D97-AF65-F5344CB8AC3E}">
        <p14:creationId xmlns:p14="http://schemas.microsoft.com/office/powerpoint/2010/main" val="196539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791" y="457200"/>
            <a:ext cx="5976664" cy="1219200"/>
          </a:xfrm>
        </p:spPr>
        <p:txBody>
          <a:bodyPr/>
          <a:lstStyle/>
          <a:p>
            <a:r>
              <a:rPr lang="en-GB" sz="2800" dirty="0" smtClean="0"/>
              <a:t>Solihull Approach Models &amp; Aims (1)</a:t>
            </a:r>
            <a:endParaRPr lang="en-GB" sz="2800" dirty="0"/>
          </a:p>
        </p:txBody>
      </p:sp>
      <p:sp>
        <p:nvSpPr>
          <p:cNvPr id="3" name="Content Placeholder 2"/>
          <p:cNvSpPr>
            <a:spLocks noGrp="1"/>
          </p:cNvSpPr>
          <p:nvPr>
            <p:ph idx="1"/>
          </p:nvPr>
        </p:nvSpPr>
        <p:spPr/>
        <p:txBody>
          <a:bodyPr/>
          <a:lstStyle/>
          <a:p>
            <a:r>
              <a:rPr lang="en-GB" sz="1800" dirty="0">
                <a:solidFill>
                  <a:srgbClr val="423F74"/>
                </a:solidFill>
              </a:rPr>
              <a:t>The Solihull Approach aims to increase emotional health and well-being through both practitioners and parents. It does this through resources and training across the child and family </a:t>
            </a:r>
            <a:r>
              <a:rPr lang="en-GB" sz="1800" dirty="0" smtClean="0">
                <a:solidFill>
                  <a:srgbClr val="423F74"/>
                </a:solidFill>
              </a:rPr>
              <a:t>workforce </a:t>
            </a:r>
            <a:endParaRPr lang="en-GB" sz="1800" dirty="0">
              <a:solidFill>
                <a:srgbClr val="423F74"/>
              </a:solidFill>
            </a:endParaRPr>
          </a:p>
          <a:p>
            <a:r>
              <a:rPr lang="en-GB" sz="1800" dirty="0">
                <a:solidFill>
                  <a:srgbClr val="423F74"/>
                </a:solidFill>
              </a:rPr>
              <a:t>It provides a framework for understanding and supporting the development and maintenance of sensitive, attuned relationships between parents and their </a:t>
            </a:r>
            <a:r>
              <a:rPr lang="en-GB" sz="1800" dirty="0" smtClean="0">
                <a:solidFill>
                  <a:srgbClr val="423F74"/>
                </a:solidFill>
              </a:rPr>
              <a:t>infants/children</a:t>
            </a:r>
            <a:endParaRPr lang="en-GB" sz="1800" dirty="0">
              <a:solidFill>
                <a:srgbClr val="423F74"/>
              </a:solidFill>
            </a:endParaRPr>
          </a:p>
          <a:p>
            <a:r>
              <a:rPr lang="en-GB" sz="1800" dirty="0">
                <a:solidFill>
                  <a:srgbClr val="423F74"/>
                </a:solidFill>
              </a:rPr>
              <a:t>Emotional </a:t>
            </a:r>
            <a:r>
              <a:rPr lang="en-GB" sz="1800" dirty="0" err="1" smtClean="0">
                <a:solidFill>
                  <a:srgbClr val="423F74"/>
                </a:solidFill>
              </a:rPr>
              <a:t>attunement</a:t>
            </a:r>
            <a:r>
              <a:rPr lang="en-GB" sz="1800" dirty="0" smtClean="0">
                <a:solidFill>
                  <a:srgbClr val="423F74"/>
                </a:solidFill>
              </a:rPr>
              <a:t> </a:t>
            </a:r>
            <a:r>
              <a:rPr lang="en-GB" sz="1800" dirty="0">
                <a:solidFill>
                  <a:srgbClr val="423F74"/>
                </a:solidFill>
              </a:rPr>
              <a:t>in turn enables infants/children to develop emotional and behavioural self-regulation skills for life, thereby increasing long-term resilience and mental health and </a:t>
            </a:r>
            <a:r>
              <a:rPr lang="en-GB" sz="1800" dirty="0" smtClean="0">
                <a:solidFill>
                  <a:srgbClr val="423F74"/>
                </a:solidFill>
              </a:rPr>
              <a:t>wellbeing</a:t>
            </a:r>
            <a:endParaRPr lang="en-GB" sz="1800" dirty="0">
              <a:solidFill>
                <a:srgbClr val="423F74"/>
              </a:solidFill>
            </a:endParaRPr>
          </a:p>
          <a:p>
            <a:r>
              <a:rPr lang="en-GB" sz="1800" dirty="0">
                <a:solidFill>
                  <a:srgbClr val="423F74"/>
                </a:solidFill>
              </a:rPr>
              <a:t>The majority of health visitors in the UK are now trained in the Solihull Approach model. Child and family practitioners from midwives to schools to social workers are being trained in the model. It has been taken into prisons, and the police and fire </a:t>
            </a:r>
            <a:r>
              <a:rPr lang="en-GB" sz="1800" dirty="0" smtClean="0">
                <a:solidFill>
                  <a:srgbClr val="423F74"/>
                </a:solidFill>
              </a:rPr>
              <a:t>services</a:t>
            </a:r>
            <a:endParaRPr lang="en-GB" sz="1800" dirty="0">
              <a:solidFill>
                <a:srgbClr val="423F74"/>
              </a:solidFill>
            </a:endParaRPr>
          </a:p>
          <a:p>
            <a:pPr algn="just"/>
            <a:endParaRPr lang="en-GB" sz="18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60543" y="352980"/>
            <a:ext cx="2991244" cy="983880"/>
          </a:xfrm>
          <a:prstGeom prst="rect">
            <a:avLst/>
          </a:prstGeom>
        </p:spPr>
      </p:pic>
    </p:spTree>
    <p:extLst>
      <p:ext uri="{BB962C8B-B14F-4D97-AF65-F5344CB8AC3E}">
        <p14:creationId xmlns:p14="http://schemas.microsoft.com/office/powerpoint/2010/main" val="2797731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791" y="457200"/>
            <a:ext cx="5472608" cy="1219200"/>
          </a:xfrm>
        </p:spPr>
        <p:txBody>
          <a:bodyPr/>
          <a:lstStyle/>
          <a:p>
            <a:r>
              <a:rPr lang="en-GB" sz="2800" dirty="0"/>
              <a:t>Solihull Approach Models &amp; Aims </a:t>
            </a:r>
            <a:r>
              <a:rPr lang="en-GB" sz="2800" dirty="0" smtClean="0"/>
              <a:t>(2)</a:t>
            </a:r>
            <a:endParaRPr lang="en-GB" sz="2800" dirty="0"/>
          </a:p>
        </p:txBody>
      </p:sp>
      <p:sp>
        <p:nvSpPr>
          <p:cNvPr id="3" name="Content Placeholder 2"/>
          <p:cNvSpPr>
            <a:spLocks noGrp="1"/>
          </p:cNvSpPr>
          <p:nvPr>
            <p:ph idx="1"/>
          </p:nvPr>
        </p:nvSpPr>
        <p:spPr/>
        <p:txBody>
          <a:bodyPr/>
          <a:lstStyle/>
          <a:p>
            <a:pPr marL="0" lvl="0" indent="0">
              <a:buNone/>
            </a:pPr>
            <a:r>
              <a:rPr lang="en-GB" sz="1800" dirty="0">
                <a:solidFill>
                  <a:srgbClr val="423F74"/>
                </a:solidFill>
              </a:rPr>
              <a:t>Particular features of the Solihull Approach are:</a:t>
            </a:r>
          </a:p>
          <a:p>
            <a:pPr lvl="0">
              <a:buFont typeface="Arial" pitchFamily="34" charset="0"/>
              <a:buChar char="•"/>
            </a:pPr>
            <a:r>
              <a:rPr lang="en-GB" sz="1800" dirty="0">
                <a:solidFill>
                  <a:srgbClr val="423F74"/>
                </a:solidFill>
              </a:rPr>
              <a:t>It is used for workforce development: increases skills and knowledge, consistency and shared language across agencies using the Solihull Approach</a:t>
            </a:r>
          </a:p>
          <a:p>
            <a:pPr lvl="0">
              <a:buFont typeface="Arial" pitchFamily="34" charset="0"/>
              <a:buChar char="•"/>
            </a:pPr>
            <a:r>
              <a:rPr lang="en-GB" sz="1800" dirty="0">
                <a:solidFill>
                  <a:srgbClr val="423F74"/>
                </a:solidFill>
              </a:rPr>
              <a:t>It can be used for early intervention and prevention in the early years</a:t>
            </a:r>
          </a:p>
          <a:p>
            <a:pPr lvl="0">
              <a:buFont typeface="Arial" pitchFamily="34" charset="0"/>
              <a:buChar char="•"/>
            </a:pPr>
            <a:r>
              <a:rPr lang="en-GB" sz="1800" dirty="0">
                <a:solidFill>
                  <a:srgbClr val="423F74"/>
                </a:solidFill>
              </a:rPr>
              <a:t>It can be used for everyone in a team e.g. children’s centre, parent and baby unit, school (from receptionists to support staff to teachers</a:t>
            </a:r>
            <a:r>
              <a:rPr lang="en-GB" sz="1800" dirty="0" smtClean="0">
                <a:solidFill>
                  <a:srgbClr val="423F74"/>
                </a:solidFill>
              </a:rPr>
              <a:t>)</a:t>
            </a:r>
            <a:endParaRPr lang="en-GB" sz="1800" dirty="0">
              <a:solidFill>
                <a:srgbClr val="423F74"/>
              </a:solidFill>
            </a:endParaRPr>
          </a:p>
          <a:p>
            <a:pPr lvl="0">
              <a:buFont typeface="Arial" pitchFamily="34" charset="0"/>
              <a:buChar char="•"/>
            </a:pPr>
            <a:r>
              <a:rPr lang="en-GB" sz="1800" dirty="0">
                <a:solidFill>
                  <a:srgbClr val="423F74"/>
                </a:solidFill>
              </a:rPr>
              <a:t>It provides parenting programmes from conception through to </a:t>
            </a:r>
            <a:r>
              <a:rPr lang="en-GB" sz="1800" dirty="0" smtClean="0">
                <a:solidFill>
                  <a:srgbClr val="423F74"/>
                </a:solidFill>
              </a:rPr>
              <a:t>adolescence</a:t>
            </a:r>
            <a:endParaRPr lang="en-GB" sz="1800" dirty="0">
              <a:solidFill>
                <a:srgbClr val="423F74"/>
              </a:solidFill>
            </a:endParaRPr>
          </a:p>
          <a:p>
            <a:pPr lvl="0">
              <a:buFont typeface="Arial" pitchFamily="34" charset="0"/>
              <a:buChar char="•"/>
            </a:pPr>
            <a:r>
              <a:rPr lang="en-GB" sz="1800" dirty="0">
                <a:solidFill>
                  <a:srgbClr val="423F74"/>
                </a:solidFill>
              </a:rPr>
              <a:t>It has a particular emphasis on including </a:t>
            </a:r>
            <a:r>
              <a:rPr lang="en-GB" sz="1800" dirty="0" smtClean="0">
                <a:solidFill>
                  <a:srgbClr val="423F74"/>
                </a:solidFill>
              </a:rPr>
              <a:t>fathers</a:t>
            </a:r>
            <a:endParaRPr lang="en-GB" sz="1800" dirty="0">
              <a:solidFill>
                <a:srgbClr val="423F74"/>
              </a:solidFill>
            </a:endParaRPr>
          </a:p>
          <a:p>
            <a:pPr lvl="0">
              <a:buFont typeface="Arial" pitchFamily="34" charset="0"/>
              <a:buChar char="•"/>
            </a:pPr>
            <a:r>
              <a:rPr lang="en-GB" sz="1800" dirty="0">
                <a:solidFill>
                  <a:srgbClr val="423F74"/>
                </a:solidFill>
              </a:rPr>
              <a:t>It increases the accessibility of parenting programmes through online courses, which have the same content as the face to face </a:t>
            </a:r>
            <a:r>
              <a:rPr lang="en-GB" sz="1800" dirty="0" smtClean="0">
                <a:solidFill>
                  <a:srgbClr val="423F74"/>
                </a:solidFill>
              </a:rPr>
              <a:t>groups</a:t>
            </a:r>
            <a:endParaRPr lang="en-GB" sz="1800" dirty="0">
              <a:solidFill>
                <a:srgbClr val="423F74"/>
              </a:solidFill>
            </a:endParaRPr>
          </a:p>
          <a:p>
            <a:pPr lvl="0">
              <a:buFont typeface="Arial" pitchFamily="34" charset="0"/>
              <a:buChar char="•"/>
            </a:pPr>
            <a:r>
              <a:rPr lang="en-GB" sz="1800" dirty="0">
                <a:solidFill>
                  <a:srgbClr val="423F74"/>
                </a:solidFill>
              </a:rPr>
              <a:t>It provides a theoretical framework for working with emotional and behaviour difficulties and provides supporting evidence e.g. for Ofsted</a:t>
            </a:r>
          </a:p>
          <a:p>
            <a:endParaRPr lang="en-GB" sz="1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1314549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3759" y="457200"/>
            <a:ext cx="6840760" cy="1219200"/>
          </a:xfrm>
        </p:spPr>
        <p:txBody>
          <a:bodyPr/>
          <a:lstStyle/>
          <a:p>
            <a:r>
              <a:rPr lang="en-GB" sz="2800" dirty="0"/>
              <a:t>Brain development and the importance of early relationships</a:t>
            </a:r>
          </a:p>
        </p:txBody>
      </p:sp>
      <p:sp>
        <p:nvSpPr>
          <p:cNvPr id="5" name="Content Placeholder 4"/>
          <p:cNvSpPr>
            <a:spLocks noGrp="1"/>
          </p:cNvSpPr>
          <p:nvPr>
            <p:ph sz="half" idx="1"/>
          </p:nvPr>
        </p:nvSpPr>
        <p:spPr/>
        <p:txBody>
          <a:bodyPr/>
          <a:lstStyle/>
          <a:p>
            <a:r>
              <a:rPr lang="en-GB" sz="1800" dirty="0">
                <a:solidFill>
                  <a:srgbClr val="423F74"/>
                </a:solidFill>
              </a:rPr>
              <a:t>Research shows that the brain has its most prolific period of growth and development during conception and the first three years. This is why it is so important to give the right support to families early </a:t>
            </a:r>
            <a:r>
              <a:rPr lang="en-GB" sz="1800" dirty="0" smtClean="0">
                <a:solidFill>
                  <a:srgbClr val="423F74"/>
                </a:solidFill>
              </a:rPr>
              <a:t>on </a:t>
            </a:r>
            <a:endParaRPr lang="en-GB" sz="1800" dirty="0">
              <a:solidFill>
                <a:srgbClr val="423F74"/>
              </a:solidFill>
            </a:endParaRPr>
          </a:p>
          <a:p>
            <a:endParaRPr lang="en-GB" sz="1800" dirty="0"/>
          </a:p>
        </p:txBody>
      </p:sp>
      <p:sp>
        <p:nvSpPr>
          <p:cNvPr id="6" name="Content Placeholder 5"/>
          <p:cNvSpPr>
            <a:spLocks noGrp="1"/>
          </p:cNvSpPr>
          <p:nvPr>
            <p:ph sz="half" idx="2"/>
          </p:nvPr>
        </p:nvSpPr>
        <p:spPr/>
        <p:txBody>
          <a:bodyPr/>
          <a:lstStyle/>
          <a:p>
            <a:pPr marL="0" indent="0"/>
            <a:r>
              <a:rPr lang="en-GB" sz="1800" dirty="0">
                <a:solidFill>
                  <a:srgbClr val="423F74"/>
                </a:solidFill>
              </a:rPr>
              <a:t>Attachment theory explains how the ways of relating to others learned in our earliest relationships (attachment pattern) become a blueprint for all future </a:t>
            </a:r>
            <a:r>
              <a:rPr lang="en-GB" sz="1800" dirty="0" smtClean="0">
                <a:solidFill>
                  <a:srgbClr val="423F74"/>
                </a:solidFill>
              </a:rPr>
              <a:t>relationships </a:t>
            </a:r>
            <a:endParaRPr lang="en-GB" sz="1800" dirty="0">
              <a:solidFill>
                <a:srgbClr val="423F74"/>
              </a:solidFill>
            </a:endParaRPr>
          </a:p>
          <a:p>
            <a:pPr marL="0" indent="0"/>
            <a:r>
              <a:rPr lang="en-GB" sz="1800" dirty="0">
                <a:solidFill>
                  <a:srgbClr val="423F74"/>
                </a:solidFill>
              </a:rPr>
              <a:t>Containment and Reciprocity  (cornerstone theories in the Solihull Approach model) are the building blocks of a secure attachment </a:t>
            </a:r>
            <a:r>
              <a:rPr lang="en-GB" sz="1800" dirty="0" smtClean="0">
                <a:solidFill>
                  <a:srgbClr val="423F74"/>
                </a:solidFill>
              </a:rPr>
              <a:t>pattern</a:t>
            </a:r>
            <a:endParaRPr lang="en-GB" sz="1800" dirty="0">
              <a:solidFill>
                <a:srgbClr val="423F74"/>
              </a:solidFill>
            </a:endParaRPr>
          </a:p>
          <a:p>
            <a:pPr marL="0" indent="0"/>
            <a:r>
              <a:rPr lang="en-GB" sz="1800" dirty="0">
                <a:solidFill>
                  <a:srgbClr val="423F74"/>
                </a:solidFill>
              </a:rPr>
              <a:t>Supporting families with Containment and Reciprocity therefore promotes secure attachment patterns and positive </a:t>
            </a:r>
            <a:r>
              <a:rPr lang="en-GB" sz="1800" dirty="0" smtClean="0">
                <a:solidFill>
                  <a:srgbClr val="423F74"/>
                </a:solidFill>
              </a:rPr>
              <a:t>relationships   </a:t>
            </a:r>
            <a:endParaRPr lang="en-GB" sz="1800" dirty="0">
              <a:solidFill>
                <a:srgbClr val="423F74"/>
              </a:solidFill>
            </a:endParaRPr>
          </a:p>
          <a:p>
            <a:endParaRPr lang="en-GB" sz="1800" dirty="0">
              <a:solidFill>
                <a:srgbClr val="423F74"/>
              </a:solidFill>
            </a:endParaRPr>
          </a:p>
        </p:txBody>
      </p:sp>
      <p:pic>
        <p:nvPicPr>
          <p:cNvPr id="7" name="Picture 2" descr="C:\Users\johnsonr\AppData\Local\Microsoft\Windows\Temporary Internet Files\Content.IE5\OUVFY099\brain[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1951" y="4285481"/>
            <a:ext cx="1872208" cy="18722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3523895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91791" y="457200"/>
            <a:ext cx="9505056" cy="803945"/>
          </a:xfrm>
        </p:spPr>
        <p:txBody>
          <a:bodyPr/>
          <a:lstStyle/>
          <a:p>
            <a:r>
              <a:rPr lang="en-GB" dirty="0" smtClean="0"/>
              <a:t>What Parents think</a:t>
            </a:r>
            <a:endParaRPr lang="en-GB" dirty="0"/>
          </a:p>
        </p:txBody>
      </p:sp>
      <p:sp>
        <p:nvSpPr>
          <p:cNvPr id="6" name="Content Placeholder 5"/>
          <p:cNvSpPr>
            <a:spLocks noGrp="1"/>
          </p:cNvSpPr>
          <p:nvPr>
            <p:ph idx="1"/>
          </p:nvPr>
        </p:nvSpPr>
        <p:spPr>
          <a:xfrm>
            <a:off x="617144" y="1621185"/>
            <a:ext cx="9551711" cy="4680520"/>
          </a:xfrm>
        </p:spPr>
        <p:txBody>
          <a:bodyPr/>
          <a:lstStyle/>
          <a:p>
            <a:pPr fontAlgn="ctr"/>
            <a:r>
              <a:rPr lang="en-US" sz="1800" dirty="0" smtClean="0">
                <a:solidFill>
                  <a:srgbClr val="423F74"/>
                </a:solidFill>
              </a:rPr>
              <a:t>“</a:t>
            </a:r>
            <a:r>
              <a:rPr lang="en-US" sz="1800" dirty="0">
                <a:solidFill>
                  <a:srgbClr val="423F74"/>
                </a:solidFill>
              </a:rPr>
              <a:t>This has been a really valuable experience that in a way will impact on many aspects of my life”</a:t>
            </a:r>
            <a:endParaRPr lang="en-GB" sz="1800" dirty="0">
              <a:solidFill>
                <a:srgbClr val="423F74"/>
              </a:solidFill>
            </a:endParaRPr>
          </a:p>
          <a:p>
            <a:pPr fontAlgn="ctr"/>
            <a:r>
              <a:rPr lang="en-GB" sz="1800" dirty="0">
                <a:solidFill>
                  <a:srgbClr val="423F74"/>
                </a:solidFill>
              </a:rPr>
              <a:t>“This course has been an absolutely invaluable gift to me. It has and will change so many aspects of my life. I am undoubtedly a better parent and more rounded and fulfilled person as a result. Some aspects have literally been like ‘Eureka’ moments to me! I WISH I’d known all this years ago”</a:t>
            </a:r>
          </a:p>
          <a:p>
            <a:pPr fontAlgn="ctr"/>
            <a:r>
              <a:rPr lang="en-GB" sz="1800" dirty="0">
                <a:solidFill>
                  <a:srgbClr val="423F74"/>
                </a:solidFill>
              </a:rPr>
              <a:t>“The Solihull Approach course I did made it clear parents don’t need lessons: daily life throws us enough of those. What we need is the space to step back and observe our children. We need some structured guidance to help us reflect on all the factors that make them behave the way they do; some developmental, some circumstantial.”</a:t>
            </a:r>
          </a:p>
          <a:p>
            <a:pPr fontAlgn="ctr"/>
            <a:r>
              <a:rPr lang="en-US" sz="1800" dirty="0">
                <a:solidFill>
                  <a:srgbClr val="423F74"/>
                </a:solidFill>
              </a:rPr>
              <a:t>“I have found the online course very useful. Now, I take time to think more during difficult situations and during arguments with my kids.”</a:t>
            </a:r>
            <a:r>
              <a:rPr lang="en-GB" sz="1800" dirty="0">
                <a:solidFill>
                  <a:srgbClr val="423F74"/>
                </a:solidFill>
              </a:rPr>
              <a:t> </a:t>
            </a:r>
          </a:p>
          <a:p>
            <a:pPr fontAlgn="ctr"/>
            <a:r>
              <a:rPr lang="en-US" sz="1800" dirty="0">
                <a:solidFill>
                  <a:srgbClr val="423F74"/>
                </a:solidFill>
              </a:rPr>
              <a:t>“It doesn't work all the time but bit by bit, we are working towards a less confrontational household!”</a:t>
            </a:r>
            <a:endParaRPr lang="en-GB" sz="1800" dirty="0">
              <a:solidFill>
                <a:srgbClr val="423F74"/>
              </a:solidFill>
            </a:endParaRPr>
          </a:p>
          <a:p>
            <a:pPr algn="just"/>
            <a:endParaRPr lang="en-GB" sz="2000"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05603" y="456919"/>
            <a:ext cx="2991244" cy="983880"/>
          </a:xfrm>
          <a:prstGeom prst="rect">
            <a:avLst/>
          </a:prstGeom>
        </p:spPr>
      </p:pic>
    </p:spTree>
    <p:extLst>
      <p:ext uri="{BB962C8B-B14F-4D97-AF65-F5344CB8AC3E}">
        <p14:creationId xmlns:p14="http://schemas.microsoft.com/office/powerpoint/2010/main" val="1934049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2800" dirty="0" smtClean="0"/>
              <a:t>Benefits to Parents &amp; Carers</a:t>
            </a:r>
            <a:endParaRPr lang="en-GB" sz="2800" dirty="0"/>
          </a:p>
        </p:txBody>
      </p:sp>
      <p:sp>
        <p:nvSpPr>
          <p:cNvPr id="6" name="Content Placeholder 5"/>
          <p:cNvSpPr>
            <a:spLocks noGrp="1"/>
          </p:cNvSpPr>
          <p:nvPr>
            <p:ph idx="1"/>
          </p:nvPr>
        </p:nvSpPr>
        <p:spPr/>
        <p:txBody>
          <a:bodyPr/>
          <a:lstStyle/>
          <a:p>
            <a:r>
              <a:rPr lang="en-GB" sz="2000" dirty="0">
                <a:solidFill>
                  <a:srgbClr val="423F74"/>
                </a:solidFill>
              </a:rPr>
              <a:t>Increased confidence</a:t>
            </a:r>
          </a:p>
          <a:p>
            <a:r>
              <a:rPr lang="en-GB" sz="2000" dirty="0">
                <a:solidFill>
                  <a:srgbClr val="423F74"/>
                </a:solidFill>
              </a:rPr>
              <a:t>Decreases in conflict in the relationship with their child</a:t>
            </a:r>
          </a:p>
          <a:p>
            <a:r>
              <a:rPr lang="en-GB" sz="2000" dirty="0">
                <a:solidFill>
                  <a:srgbClr val="423F74"/>
                </a:solidFill>
              </a:rPr>
              <a:t>Increased closeness in the relationship </a:t>
            </a:r>
          </a:p>
          <a:p>
            <a:r>
              <a:rPr lang="en-GB" sz="2000" dirty="0">
                <a:solidFill>
                  <a:srgbClr val="423F74"/>
                </a:solidFill>
              </a:rPr>
              <a:t>Calmer household, better behaved children </a:t>
            </a:r>
          </a:p>
          <a:p>
            <a:r>
              <a:rPr lang="en-GB" sz="2000" dirty="0">
                <a:solidFill>
                  <a:srgbClr val="423F74"/>
                </a:solidFill>
              </a:rPr>
              <a:t>Able to recognise own emotions and seek support </a:t>
            </a:r>
          </a:p>
          <a:p>
            <a:r>
              <a:rPr lang="en-GB" sz="2000" dirty="0">
                <a:solidFill>
                  <a:srgbClr val="423F74"/>
                </a:solidFill>
              </a:rPr>
              <a:t>Improved couple relationship </a:t>
            </a:r>
          </a:p>
          <a:p>
            <a:r>
              <a:rPr lang="en-GB" sz="2000" dirty="0">
                <a:solidFill>
                  <a:srgbClr val="423F74"/>
                </a:solidFill>
              </a:rPr>
              <a:t>Approach situations thoughtfully, better able to see things from their child’s perspective</a:t>
            </a:r>
          </a:p>
          <a:p>
            <a:r>
              <a:rPr lang="en-GB" sz="2000" dirty="0">
                <a:solidFill>
                  <a:srgbClr val="423F74"/>
                </a:solidFill>
              </a:rPr>
              <a:t>Increased understanding of child development</a:t>
            </a:r>
          </a:p>
          <a:p>
            <a:r>
              <a:rPr lang="en-GB" sz="2000" dirty="0">
                <a:solidFill>
                  <a:srgbClr val="423F74"/>
                </a:solidFill>
              </a:rPr>
              <a:t>Up to date knowledge for parents and grandparents</a:t>
            </a:r>
          </a:p>
          <a:p>
            <a:endParaRPr lang="en-GB" sz="1800"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3077328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Population Benefits</a:t>
            </a:r>
            <a:endParaRPr lang="en-GB" dirty="0"/>
          </a:p>
        </p:txBody>
      </p:sp>
      <p:sp>
        <p:nvSpPr>
          <p:cNvPr id="3" name="Content Placeholder 2"/>
          <p:cNvSpPr>
            <a:spLocks noGrp="1"/>
          </p:cNvSpPr>
          <p:nvPr>
            <p:ph idx="1"/>
          </p:nvPr>
        </p:nvSpPr>
        <p:spPr/>
        <p:txBody>
          <a:bodyPr/>
          <a:lstStyle/>
          <a:p>
            <a:r>
              <a:rPr lang="en-GB" sz="2000" dirty="0">
                <a:solidFill>
                  <a:srgbClr val="423F74"/>
                </a:solidFill>
              </a:rPr>
              <a:t>Uplift in the emotional health of the next generation </a:t>
            </a:r>
          </a:p>
          <a:p>
            <a:r>
              <a:rPr lang="en-GB" sz="2000" dirty="0">
                <a:solidFill>
                  <a:srgbClr val="423F74"/>
                </a:solidFill>
              </a:rPr>
              <a:t>Improved emotional health and wellbeing by supporting relationships</a:t>
            </a:r>
          </a:p>
          <a:p>
            <a:r>
              <a:rPr lang="en-GB" sz="2000" dirty="0">
                <a:solidFill>
                  <a:srgbClr val="423F74"/>
                </a:solidFill>
              </a:rPr>
              <a:t>Inoculation against future mental health problems</a:t>
            </a:r>
          </a:p>
          <a:p>
            <a:r>
              <a:rPr lang="en-GB" sz="2000" dirty="0">
                <a:solidFill>
                  <a:srgbClr val="423F74"/>
                </a:solidFill>
              </a:rPr>
              <a:t>A shift in culture away from ‘bad behaviour’ and ‘command and control’ models of parenting towards recognising behaviour as a communication and supporting children to develop emotional and behavioural self-regulation </a:t>
            </a:r>
            <a:r>
              <a:rPr lang="en-GB" sz="2000" dirty="0" smtClean="0">
                <a:solidFill>
                  <a:srgbClr val="423F74"/>
                </a:solidFill>
              </a:rPr>
              <a:t>skills</a:t>
            </a:r>
            <a:endParaRPr lang="en-GB" sz="2000" dirty="0">
              <a:solidFill>
                <a:srgbClr val="423F74"/>
              </a:solidFill>
            </a:endParaRPr>
          </a:p>
          <a:p>
            <a:r>
              <a:rPr lang="en-GB" sz="2000" dirty="0">
                <a:solidFill>
                  <a:srgbClr val="423F74"/>
                </a:solidFill>
              </a:rPr>
              <a:t>Babies seen as needing support with emotional as well as physical development </a:t>
            </a:r>
          </a:p>
          <a:p>
            <a:r>
              <a:rPr lang="en-GB" sz="2000" dirty="0">
                <a:solidFill>
                  <a:srgbClr val="423F74"/>
                </a:solidFill>
              </a:rPr>
              <a:t>Emotional intelligence from an early age </a:t>
            </a:r>
          </a:p>
          <a:p>
            <a:endParaRPr lang="en-GB"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4519" y="574860"/>
            <a:ext cx="2991244" cy="983880"/>
          </a:xfrm>
          <a:prstGeom prst="rect">
            <a:avLst/>
          </a:prstGeom>
        </p:spPr>
      </p:pic>
    </p:spTree>
    <p:extLst>
      <p:ext uri="{BB962C8B-B14F-4D97-AF65-F5344CB8AC3E}">
        <p14:creationId xmlns:p14="http://schemas.microsoft.com/office/powerpoint/2010/main" val="2765029922"/>
      </p:ext>
    </p:extLst>
  </p:cSld>
  <p:clrMapOvr>
    <a:masterClrMapping/>
  </p:clrMapOvr>
</p:sld>
</file>

<file path=ppt/theme/theme1.xml><?xml version="1.0" encoding="utf-8"?>
<a:theme xmlns:a="http://schemas.openxmlformats.org/drawingml/2006/main" name="Betsi Cadwaladr Public Health Team">
  <a:themeElements>
    <a:clrScheme name="">
      <a:dk1>
        <a:srgbClr val="000000"/>
      </a:dk1>
      <a:lt1>
        <a:srgbClr val="FFFFFF"/>
      </a:lt1>
      <a:dk2>
        <a:srgbClr val="000000"/>
      </a:dk2>
      <a:lt2>
        <a:srgbClr val="808080"/>
      </a:lt2>
      <a:accent1>
        <a:srgbClr val="BBE0E3"/>
      </a:accent1>
      <a:accent2>
        <a:srgbClr val="8CC63F"/>
      </a:accent2>
      <a:accent3>
        <a:srgbClr val="FFFFFF"/>
      </a:accent3>
      <a:accent4>
        <a:srgbClr val="000000"/>
      </a:accent4>
      <a:accent5>
        <a:srgbClr val="DAEDEF"/>
      </a:accent5>
      <a:accent6>
        <a:srgbClr val="7EB338"/>
      </a:accent6>
      <a:hlink>
        <a:srgbClr val="ED1C24"/>
      </a:hlink>
      <a:folHlink>
        <a:srgbClr val="000000"/>
      </a:folHlink>
    </a:clrScheme>
    <a:fontScheme name="Blank Presentation">
      <a:majorFont>
        <a:latin typeface="Verdana Bol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Public Health Wales PP Presentation 2</Template>
  <TotalTime>670</TotalTime>
  <Words>1323</Words>
  <Application>Microsoft Office PowerPoint</Application>
  <PresentationFormat>Custom</PresentationFormat>
  <Paragraphs>105</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ＭＳ Ｐゴシック</vt:lpstr>
      <vt:lpstr>Arial</vt:lpstr>
      <vt:lpstr>Brush Script MT</vt:lpstr>
      <vt:lpstr>inherit</vt:lpstr>
      <vt:lpstr>Verdana</vt:lpstr>
      <vt:lpstr>Verdana Bold</vt:lpstr>
      <vt:lpstr>Betsi Cadwaladr Public Health Team</vt:lpstr>
      <vt:lpstr>          Tîm Iechyd Cyhoeddus Betsi Cadwaladr  Betsi Cadwaladr Public Health Team</vt:lpstr>
      <vt:lpstr>What is The Solihull Approach?</vt:lpstr>
      <vt:lpstr>What’s on offer?  </vt:lpstr>
      <vt:lpstr>Solihull Approach Models &amp; Aims (1)</vt:lpstr>
      <vt:lpstr>Solihull Approach Models &amp; Aims (2)</vt:lpstr>
      <vt:lpstr>Brain development and the importance of early relationships</vt:lpstr>
      <vt:lpstr>What Parents think</vt:lpstr>
      <vt:lpstr>Benefits to Parents &amp; Carers</vt:lpstr>
      <vt:lpstr>Population Benefits</vt:lpstr>
      <vt:lpstr>Benefits to Children</vt:lpstr>
      <vt:lpstr> How does Solihull differ to other parenting programmes?   </vt:lpstr>
      <vt:lpstr>How it works</vt:lpstr>
      <vt:lpstr>The Courses</vt:lpstr>
      <vt:lpstr>PowerPoint Presentation</vt:lpstr>
      <vt:lpstr>How to find out more</vt:lpstr>
    </vt:vector>
  </TitlesOfParts>
  <Manager/>
  <Company>NHS Wales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Adroddiad Blynyddol | Annual Report 2017  Gwella iechyd y cyhoedd drwy ofal sylfaenol Improving public health through primary care</dc:title>
  <dc:subject/>
  <dc:creator>Kelvin Jones (Public Health Wales)</dc:creator>
  <cp:keywords/>
  <dc:description>Ret: Update as required</dc:description>
  <cp:lastModifiedBy>Debbie  Eccles</cp:lastModifiedBy>
  <cp:revision>86</cp:revision>
  <dcterms:created xsi:type="dcterms:W3CDTF">2017-11-21T13:05:40Z</dcterms:created>
  <dcterms:modified xsi:type="dcterms:W3CDTF">2020-04-28T09:03:37Z</dcterms:modified>
  <cp:category/>
  <cp:contentStatus/>
</cp:coreProperties>
</file>